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0"/>
  </p:notesMasterIdLst>
  <p:sldIdLst>
    <p:sldId id="258" r:id="rId5"/>
    <p:sldId id="257" r:id="rId6"/>
    <p:sldId id="345" r:id="rId7"/>
    <p:sldId id="6010" r:id="rId8"/>
    <p:sldId id="259" r:id="rId9"/>
    <p:sldId id="6007" r:id="rId10"/>
    <p:sldId id="6006" r:id="rId11"/>
    <p:sldId id="6005" r:id="rId12"/>
    <p:sldId id="406" r:id="rId13"/>
    <p:sldId id="407" r:id="rId14"/>
    <p:sldId id="260" r:id="rId15"/>
    <p:sldId id="262" r:id="rId16"/>
    <p:sldId id="400" r:id="rId17"/>
    <p:sldId id="401" r:id="rId18"/>
    <p:sldId id="403" r:id="rId19"/>
    <p:sldId id="404" r:id="rId20"/>
    <p:sldId id="261" r:id="rId21"/>
    <p:sldId id="413" r:id="rId22"/>
    <p:sldId id="264" r:id="rId23"/>
    <p:sldId id="274" r:id="rId24"/>
    <p:sldId id="275" r:id="rId25"/>
    <p:sldId id="6012" r:id="rId26"/>
    <p:sldId id="6014" r:id="rId27"/>
    <p:sldId id="6009" r:id="rId28"/>
    <p:sldId id="351" r:id="rId29"/>
  </p:sldIdLst>
  <p:sldSz cx="18288000" cy="10287000"/>
  <p:notesSz cx="6858000" cy="9144000"/>
  <p:embeddedFontLst>
    <p:embeddedFont>
      <p:font typeface="Calibri" panose="020F0502020204030204" pitchFamily="34" charset="0"/>
      <p:regular r:id="rId31"/>
      <p:bold r:id="rId32"/>
      <p:italic r:id="rId33"/>
      <p:boldItalic r:id="rId34"/>
    </p:embeddedFont>
    <p:embeddedFont>
      <p:font typeface="Glacial Indifference" panose="020B0604020202020204" charset="0"/>
      <p:regular r:id="rId35"/>
    </p:embeddedFont>
    <p:embeddedFont>
      <p:font typeface="Montserrat" panose="00000500000000000000" pitchFamily="2" charset="0"/>
      <p:regular r:id="rId36"/>
      <p:bold r:id="rId37"/>
      <p:italic r:id="rId38"/>
      <p:boldItalic r:id="rId39"/>
    </p:embeddedFont>
    <p:embeddedFont>
      <p:font typeface="Montserrat Bold" panose="00000800000000000000" charset="0"/>
      <p:bold r:id="rId40"/>
      <p:italic r:id="rId41"/>
      <p:boldItalic r:id="rId42"/>
    </p:embeddedFont>
    <p:embeddedFont>
      <p:font typeface="Now" panose="020B0604020202020204" charset="0"/>
      <p:regular r:id="rId43"/>
    </p:embeddedFont>
  </p:embeddedFontLst>
  <p:custDataLst>
    <p:tags r:id="rId4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DCE6F2"/>
    <a:srgbClr val="C0504D"/>
    <a:srgbClr val="B2CFEA"/>
    <a:srgbClr val="A2B8FF"/>
    <a:srgbClr val="FCA873"/>
    <a:srgbClr val="8EB4E3"/>
    <a:srgbClr val="ED6959"/>
    <a:srgbClr val="7E4FFF"/>
    <a:srgbClr val="FF64A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D3D5EF-AF8D-4C7B-A9E0-33763E368BE8}" v="112" dt="2023-10-10T08:46:57.5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084" autoAdjust="0"/>
    <p:restoredTop sz="79908" autoAdjust="0"/>
  </p:normalViewPr>
  <p:slideViewPr>
    <p:cSldViewPr>
      <p:cViewPr varScale="1">
        <p:scale>
          <a:sx n="46" d="100"/>
          <a:sy n="46" d="100"/>
        </p:scale>
        <p:origin x="106" y="38"/>
      </p:cViewPr>
      <p:guideLst>
        <p:guide orient="horz" pos="2160"/>
        <p:guide pos="2880"/>
      </p:guideLst>
    </p:cSldViewPr>
  </p:slideViewPr>
  <p:outlineViewPr>
    <p:cViewPr>
      <p:scale>
        <a:sx n="33" d="100"/>
        <a:sy n="33" d="100"/>
      </p:scale>
      <p:origin x="0" y="0"/>
    </p:cViewPr>
  </p:outlineViewPr>
  <p:notesTextViewPr>
    <p:cViewPr>
      <p:scale>
        <a:sx n="170" d="100"/>
        <a:sy n="17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9.fntdata"/><Relationship Id="rId21" Type="http://schemas.openxmlformats.org/officeDocument/2006/relationships/slide" Target="slides/slide17.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4"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a Isabel Spínola E Silva" userId="S::zbc283@ku.dk::ba5000cd-55e1-4b11-ab9b-9a1c49cf6f11" providerId="AD" clId="Web-{E8D3D5EF-AF8D-4C7B-A9E0-33763E368BE8}"/>
    <pc:docChg chg="delSld modSld">
      <pc:chgData name="Rita Isabel Spínola E Silva" userId="S::zbc283@ku.dk::ba5000cd-55e1-4b11-ab9b-9a1c49cf6f11" providerId="AD" clId="Web-{E8D3D5EF-AF8D-4C7B-A9E0-33763E368BE8}" dt="2023-10-10T08:46:55.106" v="55" actId="20577"/>
      <pc:docMkLst>
        <pc:docMk/>
      </pc:docMkLst>
      <pc:sldChg chg="modSp">
        <pc:chgData name="Rita Isabel Spínola E Silva" userId="S::zbc283@ku.dk::ba5000cd-55e1-4b11-ab9b-9a1c49cf6f11" providerId="AD" clId="Web-{E8D3D5EF-AF8D-4C7B-A9E0-33763E368BE8}" dt="2023-10-10T08:44:51.352" v="52" actId="20577"/>
        <pc:sldMkLst>
          <pc:docMk/>
          <pc:sldMk cId="550049219" sldId="274"/>
        </pc:sldMkLst>
        <pc:spChg chg="mod">
          <ac:chgData name="Rita Isabel Spínola E Silva" userId="S::zbc283@ku.dk::ba5000cd-55e1-4b11-ab9b-9a1c49cf6f11" providerId="AD" clId="Web-{E8D3D5EF-AF8D-4C7B-A9E0-33763E368BE8}" dt="2023-10-10T08:44:51.352" v="52" actId="20577"/>
          <ac:spMkLst>
            <pc:docMk/>
            <pc:sldMk cId="550049219" sldId="274"/>
            <ac:spMk id="7" creationId="{00000000-0000-0000-0000-000000000000}"/>
          </ac:spMkLst>
        </pc:spChg>
      </pc:sldChg>
      <pc:sldChg chg="modSp">
        <pc:chgData name="Rita Isabel Spínola E Silva" userId="S::zbc283@ku.dk::ba5000cd-55e1-4b11-ab9b-9a1c49cf6f11" providerId="AD" clId="Web-{E8D3D5EF-AF8D-4C7B-A9E0-33763E368BE8}" dt="2023-10-10T08:46:55.106" v="55" actId="20577"/>
        <pc:sldMkLst>
          <pc:docMk/>
          <pc:sldMk cId="3683176023" sldId="351"/>
        </pc:sldMkLst>
        <pc:spChg chg="mod">
          <ac:chgData name="Rita Isabel Spínola E Silva" userId="S::zbc283@ku.dk::ba5000cd-55e1-4b11-ab9b-9a1c49cf6f11" providerId="AD" clId="Web-{E8D3D5EF-AF8D-4C7B-A9E0-33763E368BE8}" dt="2023-10-10T08:46:55.106" v="55" actId="20577"/>
          <ac:spMkLst>
            <pc:docMk/>
            <pc:sldMk cId="3683176023" sldId="351"/>
            <ac:spMk id="2" creationId="{F5FC4DD1-F21C-4C38-9C4F-5F86D04CF90F}"/>
          </ac:spMkLst>
        </pc:spChg>
      </pc:sldChg>
      <pc:sldChg chg="modSp">
        <pc:chgData name="Rita Isabel Spínola E Silva" userId="S::zbc283@ku.dk::ba5000cd-55e1-4b11-ab9b-9a1c49cf6f11" providerId="AD" clId="Web-{E8D3D5EF-AF8D-4C7B-A9E0-33763E368BE8}" dt="2023-10-10T08:38:19.229" v="34" actId="14100"/>
        <pc:sldMkLst>
          <pc:docMk/>
          <pc:sldMk cId="182654828" sldId="400"/>
        </pc:sldMkLst>
        <pc:spChg chg="mod">
          <ac:chgData name="Rita Isabel Spínola E Silva" userId="S::zbc283@ku.dk::ba5000cd-55e1-4b11-ab9b-9a1c49cf6f11" providerId="AD" clId="Web-{E8D3D5EF-AF8D-4C7B-A9E0-33763E368BE8}" dt="2023-10-10T08:38:19.229" v="34" actId="14100"/>
          <ac:spMkLst>
            <pc:docMk/>
            <pc:sldMk cId="182654828" sldId="400"/>
            <ac:spMk id="3" creationId="{00000000-0000-0000-0000-000000000000}"/>
          </ac:spMkLst>
        </pc:spChg>
      </pc:sldChg>
      <pc:sldChg chg="modSp">
        <pc:chgData name="Rita Isabel Spínola E Silva" userId="S::zbc283@ku.dk::ba5000cd-55e1-4b11-ab9b-9a1c49cf6f11" providerId="AD" clId="Web-{E8D3D5EF-AF8D-4C7B-A9E0-33763E368BE8}" dt="2023-10-10T08:31:45.277" v="19" actId="20577"/>
        <pc:sldMkLst>
          <pc:docMk/>
          <pc:sldMk cId="4224651563" sldId="401"/>
        </pc:sldMkLst>
        <pc:spChg chg="mod">
          <ac:chgData name="Rita Isabel Spínola E Silva" userId="S::zbc283@ku.dk::ba5000cd-55e1-4b11-ab9b-9a1c49cf6f11" providerId="AD" clId="Web-{E8D3D5EF-AF8D-4C7B-A9E0-33763E368BE8}" dt="2023-10-10T08:31:45.277" v="19" actId="20577"/>
          <ac:spMkLst>
            <pc:docMk/>
            <pc:sldMk cId="4224651563" sldId="401"/>
            <ac:spMk id="9" creationId="{00000000-0000-0000-0000-000000000000}"/>
          </ac:spMkLst>
        </pc:spChg>
      </pc:sldChg>
      <pc:sldChg chg="addSp delSp modSp">
        <pc:chgData name="Rita Isabel Spínola E Silva" userId="S::zbc283@ku.dk::ba5000cd-55e1-4b11-ab9b-9a1c49cf6f11" providerId="AD" clId="Web-{E8D3D5EF-AF8D-4C7B-A9E0-33763E368BE8}" dt="2023-10-10T08:41:10.875" v="50" actId="20577"/>
        <pc:sldMkLst>
          <pc:docMk/>
          <pc:sldMk cId="869861169" sldId="403"/>
        </pc:sldMkLst>
        <pc:spChg chg="del mod">
          <ac:chgData name="Rita Isabel Spínola E Silva" userId="S::zbc283@ku.dk::ba5000cd-55e1-4b11-ab9b-9a1c49cf6f11" providerId="AD" clId="Web-{E8D3D5EF-AF8D-4C7B-A9E0-33763E368BE8}" dt="2023-10-10T08:39:19.512" v="37"/>
          <ac:spMkLst>
            <pc:docMk/>
            <pc:sldMk cId="869861169" sldId="403"/>
            <ac:spMk id="3" creationId="{00000000-0000-0000-0000-000000000000}"/>
          </ac:spMkLst>
        </pc:spChg>
        <pc:spChg chg="add mod">
          <ac:chgData name="Rita Isabel Spínola E Silva" userId="S::zbc283@ku.dk::ba5000cd-55e1-4b11-ab9b-9a1c49cf6f11" providerId="AD" clId="Web-{E8D3D5EF-AF8D-4C7B-A9E0-33763E368BE8}" dt="2023-10-10T08:39:22.512" v="38" actId="1076"/>
          <ac:spMkLst>
            <pc:docMk/>
            <pc:sldMk cId="869861169" sldId="403"/>
            <ac:spMk id="4" creationId="{1F3E1176-2A19-F2EC-FA51-57A5C271220E}"/>
          </ac:spMkLst>
        </pc:spChg>
        <pc:spChg chg="mod">
          <ac:chgData name="Rita Isabel Spínola E Silva" userId="S::zbc283@ku.dk::ba5000cd-55e1-4b11-ab9b-9a1c49cf6f11" providerId="AD" clId="Web-{E8D3D5EF-AF8D-4C7B-A9E0-33763E368BE8}" dt="2023-10-10T08:41:10.875" v="50" actId="20577"/>
          <ac:spMkLst>
            <pc:docMk/>
            <pc:sldMk cId="869861169" sldId="403"/>
            <ac:spMk id="9" creationId="{00000000-0000-0000-0000-000000000000}"/>
          </ac:spMkLst>
        </pc:spChg>
      </pc:sldChg>
      <pc:sldChg chg="addSp delSp modSp">
        <pc:chgData name="Rita Isabel Spínola E Silva" userId="S::zbc283@ku.dk::ba5000cd-55e1-4b11-ab9b-9a1c49cf6f11" providerId="AD" clId="Web-{E8D3D5EF-AF8D-4C7B-A9E0-33763E368BE8}" dt="2023-10-10T08:40:58.359" v="49"/>
        <pc:sldMkLst>
          <pc:docMk/>
          <pc:sldMk cId="755943897" sldId="404"/>
        </pc:sldMkLst>
        <pc:spChg chg="del mod">
          <ac:chgData name="Rita Isabel Spínola E Silva" userId="S::zbc283@ku.dk::ba5000cd-55e1-4b11-ab9b-9a1c49cf6f11" providerId="AD" clId="Web-{E8D3D5EF-AF8D-4C7B-A9E0-33763E368BE8}" dt="2023-10-10T08:40:58.359" v="49"/>
          <ac:spMkLst>
            <pc:docMk/>
            <pc:sldMk cId="755943897" sldId="404"/>
            <ac:spMk id="3" creationId="{00000000-0000-0000-0000-000000000000}"/>
          </ac:spMkLst>
        </pc:spChg>
        <pc:spChg chg="add del mod">
          <ac:chgData name="Rita Isabel Spínola E Silva" userId="S::zbc283@ku.dk::ba5000cd-55e1-4b11-ab9b-9a1c49cf6f11" providerId="AD" clId="Web-{E8D3D5EF-AF8D-4C7B-A9E0-33763E368BE8}" dt="2023-10-10T08:40:27.749" v="46"/>
          <ac:spMkLst>
            <pc:docMk/>
            <pc:sldMk cId="755943897" sldId="404"/>
            <ac:spMk id="5" creationId="{00A07147-C84D-53B5-AF3A-E7E033484033}"/>
          </ac:spMkLst>
        </pc:spChg>
        <pc:spChg chg="add">
          <ac:chgData name="Rita Isabel Spínola E Silva" userId="S::zbc283@ku.dk::ba5000cd-55e1-4b11-ab9b-9a1c49cf6f11" providerId="AD" clId="Web-{E8D3D5EF-AF8D-4C7B-A9E0-33763E368BE8}" dt="2023-10-10T08:40:46.890" v="48"/>
          <ac:spMkLst>
            <pc:docMk/>
            <pc:sldMk cId="755943897" sldId="404"/>
            <ac:spMk id="13" creationId="{6220157F-2099-718B-0B61-EB821232A770}"/>
          </ac:spMkLst>
        </pc:spChg>
      </pc:sldChg>
      <pc:sldChg chg="modSp">
        <pc:chgData name="Rita Isabel Spínola E Silva" userId="S::zbc283@ku.dk::ba5000cd-55e1-4b11-ab9b-9a1c49cf6f11" providerId="AD" clId="Web-{E8D3D5EF-AF8D-4C7B-A9E0-33763E368BE8}" dt="2023-10-10T08:30:25.540" v="15" actId="20577"/>
        <pc:sldMkLst>
          <pc:docMk/>
          <pc:sldMk cId="1530240121" sldId="407"/>
        </pc:sldMkLst>
        <pc:spChg chg="mod">
          <ac:chgData name="Rita Isabel Spínola E Silva" userId="S::zbc283@ku.dk::ba5000cd-55e1-4b11-ab9b-9a1c49cf6f11" providerId="AD" clId="Web-{E8D3D5EF-AF8D-4C7B-A9E0-33763E368BE8}" dt="2023-10-10T08:30:25.540" v="15" actId="20577"/>
          <ac:spMkLst>
            <pc:docMk/>
            <pc:sldMk cId="1530240121" sldId="407"/>
            <ac:spMk id="2" creationId="{622EB82D-60EA-FBAC-8C7E-BDA1CADCE1ED}"/>
          </ac:spMkLst>
        </pc:spChg>
      </pc:sldChg>
      <pc:sldChg chg="modSp">
        <pc:chgData name="Rita Isabel Spínola E Silva" userId="S::zbc283@ku.dk::ba5000cd-55e1-4b11-ab9b-9a1c49cf6f11" providerId="AD" clId="Web-{E8D3D5EF-AF8D-4C7B-A9E0-33763E368BE8}" dt="2023-10-10T08:29:23.632" v="14" actId="20577"/>
        <pc:sldMkLst>
          <pc:docMk/>
          <pc:sldMk cId="2810113941" sldId="6006"/>
        </pc:sldMkLst>
        <pc:spChg chg="mod">
          <ac:chgData name="Rita Isabel Spínola E Silva" userId="S::zbc283@ku.dk::ba5000cd-55e1-4b11-ab9b-9a1c49cf6f11" providerId="AD" clId="Web-{E8D3D5EF-AF8D-4C7B-A9E0-33763E368BE8}" dt="2023-10-10T08:29:23.632" v="14" actId="20577"/>
          <ac:spMkLst>
            <pc:docMk/>
            <pc:sldMk cId="2810113941" sldId="6006"/>
            <ac:spMk id="2" creationId="{622EB82D-60EA-FBAC-8C7E-BDA1CADCE1ED}"/>
          </ac:spMkLst>
        </pc:spChg>
        <pc:spChg chg="mod">
          <ac:chgData name="Rita Isabel Spínola E Silva" userId="S::zbc283@ku.dk::ba5000cd-55e1-4b11-ab9b-9a1c49cf6f11" providerId="AD" clId="Web-{E8D3D5EF-AF8D-4C7B-A9E0-33763E368BE8}" dt="2023-10-10T08:28:19.426" v="7" actId="20577"/>
          <ac:spMkLst>
            <pc:docMk/>
            <pc:sldMk cId="2810113941" sldId="6006"/>
            <ac:spMk id="3" creationId="{960F5526-9151-D00A-FE1D-1B5B0058AF1C}"/>
          </ac:spMkLst>
        </pc:spChg>
      </pc:sldChg>
      <pc:sldChg chg="modSp">
        <pc:chgData name="Rita Isabel Spínola E Silva" userId="S::zbc283@ku.dk::ba5000cd-55e1-4b11-ab9b-9a1c49cf6f11" providerId="AD" clId="Web-{E8D3D5EF-AF8D-4C7B-A9E0-33763E368BE8}" dt="2023-10-10T08:27:52.394" v="5" actId="20577"/>
        <pc:sldMkLst>
          <pc:docMk/>
          <pc:sldMk cId="4179623829" sldId="6007"/>
        </pc:sldMkLst>
        <pc:spChg chg="mod">
          <ac:chgData name="Rita Isabel Spínola E Silva" userId="S::zbc283@ku.dk::ba5000cd-55e1-4b11-ab9b-9a1c49cf6f11" providerId="AD" clId="Web-{E8D3D5EF-AF8D-4C7B-A9E0-33763E368BE8}" dt="2023-10-10T08:27:52.394" v="5" actId="20577"/>
          <ac:spMkLst>
            <pc:docMk/>
            <pc:sldMk cId="4179623829" sldId="6007"/>
            <ac:spMk id="10" creationId="{82C556F6-7D01-471F-521A-EAE7C91530A7}"/>
          </ac:spMkLst>
        </pc:spChg>
      </pc:sldChg>
      <pc:sldChg chg="del">
        <pc:chgData name="Rita Isabel Spínola E Silva" userId="S::zbc283@ku.dk::ba5000cd-55e1-4b11-ab9b-9a1c49cf6f11" providerId="AD" clId="Web-{E8D3D5EF-AF8D-4C7B-A9E0-33763E368BE8}" dt="2023-10-10T08:32:15.732" v="20"/>
        <pc:sldMkLst>
          <pc:docMk/>
          <pc:sldMk cId="2675743666" sldId="6008"/>
        </pc:sldMkLst>
      </pc:sldChg>
    </pc:docChg>
  </pc:docChgLst>
</pc:chgInfo>
</file>

<file path=ppt/media/hdphoto1.wdp>
</file>

<file path=ppt/media/hdphoto2.wdp>
</file>

<file path=ppt/media/hdphoto3.wdp>
</file>

<file path=ppt/media/image1.png>
</file>

<file path=ppt/media/image10.svg>
</file>

<file path=ppt/media/image11.png>
</file>

<file path=ppt/media/image12.svg>
</file>

<file path=ppt/media/image13.png>
</file>

<file path=ppt/media/image14.sv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svg>
</file>

<file path=ppt/media/image27.png>
</file>

<file path=ppt/media/image28.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02.11.2023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14608148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10</a:t>
            </a:fld>
            <a:endParaRPr lang="cs-CZ"/>
          </a:p>
        </p:txBody>
      </p:sp>
    </p:spTree>
    <p:extLst>
      <p:ext uri="{BB962C8B-B14F-4D97-AF65-F5344CB8AC3E}">
        <p14:creationId xmlns:p14="http://schemas.microsoft.com/office/powerpoint/2010/main" val="21763760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871B2431-D351-4C6E-A3CF-9DFAC0E3E050}" type="slidenum">
              <a:rPr lang="cs-CZ" smtClean="0"/>
              <a:t>11</a:t>
            </a:fld>
            <a:endParaRPr lang="cs-CZ"/>
          </a:p>
        </p:txBody>
      </p:sp>
    </p:spTree>
    <p:extLst>
      <p:ext uri="{BB962C8B-B14F-4D97-AF65-F5344CB8AC3E}">
        <p14:creationId xmlns:p14="http://schemas.microsoft.com/office/powerpoint/2010/main" val="632796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ML is more about development of tools that enable computer to do these human-like performances</a:t>
            </a:r>
          </a:p>
          <a:p>
            <a:endParaRPr lang="en-US"/>
          </a:p>
          <a:p>
            <a:r>
              <a:rPr lang="en-US"/>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894545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791170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9836797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ML is more about development of tools that enable computer to do these human-like performances</a:t>
            </a:r>
          </a:p>
          <a:p>
            <a:endParaRPr lang="en-US"/>
          </a:p>
          <a:p>
            <a:r>
              <a:rPr lang="en-US"/>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804031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17</a:t>
            </a:fld>
            <a:endParaRPr lang="cs-CZ"/>
          </a:p>
        </p:txBody>
      </p:sp>
    </p:spTree>
    <p:extLst>
      <p:ext uri="{BB962C8B-B14F-4D97-AF65-F5344CB8AC3E}">
        <p14:creationId xmlns:p14="http://schemas.microsoft.com/office/powerpoint/2010/main" val="41146920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18</a:t>
            </a:fld>
            <a:endParaRPr lang="cs-CZ"/>
          </a:p>
        </p:txBody>
      </p:sp>
    </p:spTree>
    <p:extLst>
      <p:ext uri="{BB962C8B-B14F-4D97-AF65-F5344CB8AC3E}">
        <p14:creationId xmlns:p14="http://schemas.microsoft.com/office/powerpoint/2010/main" val="36503919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19</a:t>
            </a:fld>
            <a:endParaRPr lang="cs-CZ"/>
          </a:p>
        </p:txBody>
      </p:sp>
    </p:spTree>
    <p:extLst>
      <p:ext uri="{BB962C8B-B14F-4D97-AF65-F5344CB8AC3E}">
        <p14:creationId xmlns:p14="http://schemas.microsoft.com/office/powerpoint/2010/main" val="2905894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27171494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20</a:t>
            </a:fld>
            <a:endParaRPr lang="cs-CZ"/>
          </a:p>
        </p:txBody>
      </p:sp>
    </p:spTree>
    <p:extLst>
      <p:ext uri="{BB962C8B-B14F-4D97-AF65-F5344CB8AC3E}">
        <p14:creationId xmlns:p14="http://schemas.microsoft.com/office/powerpoint/2010/main" val="38880646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21</a:t>
            </a:fld>
            <a:endParaRPr lang="cs-CZ"/>
          </a:p>
        </p:txBody>
      </p:sp>
    </p:spTree>
    <p:extLst>
      <p:ext uri="{BB962C8B-B14F-4D97-AF65-F5344CB8AC3E}">
        <p14:creationId xmlns:p14="http://schemas.microsoft.com/office/powerpoint/2010/main" val="2813766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22</a:t>
            </a:fld>
            <a:endParaRPr lang="cs-CZ"/>
          </a:p>
        </p:txBody>
      </p:sp>
    </p:spTree>
    <p:extLst>
      <p:ext uri="{BB962C8B-B14F-4D97-AF65-F5344CB8AC3E}">
        <p14:creationId xmlns:p14="http://schemas.microsoft.com/office/powerpoint/2010/main" val="27793291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23</a:t>
            </a:fld>
            <a:endParaRPr lang="cs-CZ"/>
          </a:p>
        </p:txBody>
      </p:sp>
    </p:spTree>
    <p:extLst>
      <p:ext uri="{BB962C8B-B14F-4D97-AF65-F5344CB8AC3E}">
        <p14:creationId xmlns:p14="http://schemas.microsoft.com/office/powerpoint/2010/main" val="27378259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24</a:t>
            </a:fld>
            <a:endParaRPr lang="cs-CZ"/>
          </a:p>
        </p:txBody>
      </p:sp>
    </p:spTree>
    <p:extLst>
      <p:ext uri="{BB962C8B-B14F-4D97-AF65-F5344CB8AC3E}">
        <p14:creationId xmlns:p14="http://schemas.microsoft.com/office/powerpoint/2010/main" val="3048891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r>
              <a:rPr lang="en-US" dirty="0"/>
              <a:t>What kind of data types do you and your collaborators work with? </a:t>
            </a:r>
          </a:p>
          <a:p>
            <a:r>
              <a:rPr lang="en-US" dirty="0"/>
              <a:t>What would you like to work with?</a:t>
            </a:r>
          </a:p>
          <a:p>
            <a:endParaRPr lang="en-US" dirty="0"/>
          </a:p>
          <a:p>
            <a:r>
              <a:rPr lang="en-US" dirty="0"/>
              <a:t>Which of the roles we have introduced do you see yourself in? </a:t>
            </a:r>
          </a:p>
          <a:p>
            <a:r>
              <a:rPr lang="en-US" dirty="0"/>
              <a:t>Do you have people in your group or among your collaborators to fill the other roles? If not, what are alternatives?</a:t>
            </a:r>
          </a:p>
        </p:txBody>
      </p:sp>
      <p:sp>
        <p:nvSpPr>
          <p:cNvPr id="4" name="Slide Number Placeholder 3"/>
          <p:cNvSpPr>
            <a:spLocks noGrp="1"/>
          </p:cNvSpPr>
          <p:nvPr>
            <p:ph type="sldNum" sz="quarter" idx="5"/>
          </p:nvPr>
        </p:nvSpPr>
        <p:spPr/>
        <p:txBody>
          <a:bodyPr/>
          <a:lstStyle/>
          <a:p>
            <a:fld id="{871B2431-D351-4C6E-A3CF-9DFAC0E3E050}" type="slidenum">
              <a:rPr lang="cs-CZ" smtClean="0"/>
              <a:t>25</a:t>
            </a:fld>
            <a:endParaRPr lang="cs-CZ"/>
          </a:p>
        </p:txBody>
      </p:sp>
    </p:spTree>
    <p:extLst>
      <p:ext uri="{BB962C8B-B14F-4D97-AF65-F5344CB8AC3E}">
        <p14:creationId xmlns:p14="http://schemas.microsoft.com/office/powerpoint/2010/main" val="3700543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Before starting the day, I would like to spend 2 minutes to introduce you to the Center for Health Data Science (HeaDS) </a:t>
            </a:r>
          </a:p>
        </p:txBody>
      </p:sp>
      <p:sp>
        <p:nvSpPr>
          <p:cNvPr id="4" name="Slide Number Placeholder 3"/>
          <p:cNvSpPr>
            <a:spLocks noGrp="1"/>
          </p:cNvSpPr>
          <p:nvPr>
            <p:ph type="sldNum" sz="quarter" idx="5"/>
          </p:nvPr>
        </p:nvSpPr>
        <p:spPr/>
        <p:txBody>
          <a:bodyPr/>
          <a:lstStyle/>
          <a:p>
            <a:fld id="{BE13A22E-5356-8146-8AED-A040CA78C11D}" type="slidenum">
              <a:rPr lang="en-US" smtClean="0"/>
              <a:t>3</a:t>
            </a:fld>
            <a:endParaRPr lang="en-US"/>
          </a:p>
        </p:txBody>
      </p:sp>
    </p:spTree>
    <p:extLst>
      <p:ext uri="{BB962C8B-B14F-4D97-AF65-F5344CB8AC3E}">
        <p14:creationId xmlns:p14="http://schemas.microsoft.com/office/powerpoint/2010/main" val="1523466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4</a:t>
            </a:fld>
            <a:endParaRPr lang="cs-CZ"/>
          </a:p>
        </p:txBody>
      </p:sp>
    </p:spTree>
    <p:extLst>
      <p:ext uri="{BB962C8B-B14F-4D97-AF65-F5344CB8AC3E}">
        <p14:creationId xmlns:p14="http://schemas.microsoft.com/office/powerpoint/2010/main" val="3331215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19649213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ontserrat" pitchFamily="2" charset="77"/>
                <a:cs typeface="Futura Condensed Medium" panose="020B0602020204020303" pitchFamily="34" charset="-79"/>
              </a:rPr>
              <a:t>Started in 2019</a:t>
            </a:r>
            <a:r>
              <a:rPr lang="en-GB" sz="1200" dirty="0">
                <a:latin typeface="Montserrat" pitchFamily="2" charset="77"/>
                <a:cs typeface="Futura Condensed Medium" panose="020B0602020204020303" pitchFamily="34" charset="-79"/>
              </a:rPr>
              <a:t> at SUND by vice dean of education Hans Henrik </a:t>
            </a:r>
            <a:r>
              <a:rPr lang="en-GB" sz="1200" dirty="0" err="1">
                <a:latin typeface="Montserrat" pitchFamily="2" charset="77"/>
                <a:cs typeface="Futura Condensed Medium" panose="020B0602020204020303" pitchFamily="34" charset="-79"/>
              </a:rPr>
              <a:t>Saxild</a:t>
            </a: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Then taken up by KU board of directors and implemented KU wide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err="1">
                <a:latin typeface="Montserrat" pitchFamily="2" charset="77"/>
                <a:cs typeface="Futura Condensed Medium" panose="020B0602020204020303" pitchFamily="34" charset="-79"/>
              </a:rPr>
              <a:t>Sund</a:t>
            </a:r>
            <a:r>
              <a:rPr lang="en-GB" sz="1200" dirty="0">
                <a:latin typeface="Montserrat" pitchFamily="2" charset="77"/>
                <a:cs typeface="Futura Condensed Medium" panose="020B0602020204020303" pitchFamily="34" charset="-79"/>
              </a:rPr>
              <a:t> is 1 year ahead of the rest of the faculties in the process. Some departments and institutes are further in the process than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 5 – 7,5 ECTS can be one or two new, specific courses or DCC can be integrated into existing courses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Future-proof educations at KU by adding digital competences, also in the formal learning objectives and give graduates the skills they need to succeed in research careers as well as the job market</a:t>
            </a:r>
            <a:endParaRPr lang="en-US" sz="1200" dirty="0">
              <a:latin typeface="Montserrat" pitchFamily="2" charset="77"/>
              <a:cs typeface="Futura Condensed Medium" panose="020B0602020204020303" pitchFamily="34" charset="-79"/>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1333637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sz="1200" b="1" dirty="0"/>
              <a:t>What is this course not?</a:t>
            </a:r>
          </a:p>
          <a:p>
            <a:endParaRPr lang="en-US" sz="1200" b="1" dirty="0"/>
          </a:p>
          <a:p>
            <a:r>
              <a:rPr lang="en-US" sz="1200" b="1" dirty="0"/>
              <a:t>Not about generative AI (no </a:t>
            </a:r>
            <a:r>
              <a:rPr lang="en-US" sz="1200" b="1" dirty="0" err="1"/>
              <a:t>ChatGPT</a:t>
            </a:r>
            <a:r>
              <a:rPr lang="en-US" sz="1200" b="1" dirty="0"/>
              <a:t>, DallE2, </a:t>
            </a:r>
            <a:r>
              <a:rPr lang="en-US" sz="1200" b="1" dirty="0" err="1"/>
              <a:t>ect</a:t>
            </a:r>
            <a:r>
              <a:rPr lang="en-US" sz="1200" b="1" dirty="0"/>
              <a:t>)</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3674314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sz="1200" dirty="0">
              <a:latin typeface="Montserrat" pitchFamily="2" charset="77"/>
            </a:endParaRPr>
          </a:p>
          <a:p>
            <a:pPr marL="171450" indent="-171450">
              <a:buFontTx/>
              <a:buChar char="-"/>
            </a:pPr>
            <a:r>
              <a:rPr lang="en-US" sz="1200" dirty="0">
                <a:latin typeface="Montserrat" pitchFamily="2" charset="77"/>
              </a:rPr>
              <a:t>Data collection and access</a:t>
            </a:r>
          </a:p>
          <a:p>
            <a:pPr marL="171450" indent="-171450">
              <a:buFontTx/>
              <a:buChar char="-"/>
            </a:pPr>
            <a:endParaRPr lang="en-US" sz="1200" dirty="0">
              <a:latin typeface="Montserrat" pitchFamily="2" charset="77"/>
            </a:endParaRPr>
          </a:p>
          <a:p>
            <a:pPr marL="171450" indent="-171450">
              <a:buFontTx/>
              <a:buChar char="-"/>
            </a:pPr>
            <a:endParaRPr lang="en-US" sz="1200" dirty="0">
              <a:latin typeface="Montserrat" pitchFamily="2" charset="77"/>
            </a:endParaRPr>
          </a:p>
          <a:p>
            <a:endParaRPr lang="en-US" sz="1200" dirty="0">
              <a:latin typeface="Montserrat" pitchFamily="2" charset="77"/>
            </a:endParaRPr>
          </a:p>
          <a:p>
            <a:r>
              <a:rPr lang="en-US" sz="1200" dirty="0">
                <a:latin typeface="Montserrat" pitchFamily="2" charset="77"/>
              </a:rPr>
              <a:t>Maybe validation?</a:t>
            </a:r>
          </a:p>
          <a:p>
            <a:r>
              <a:rPr lang="en-US" sz="1200" dirty="0">
                <a:latin typeface="Montserrat" pitchFamily="2" charset="77"/>
              </a:rPr>
              <a:t>Overfitting</a:t>
            </a:r>
          </a:p>
          <a:p>
            <a:r>
              <a:rPr lang="en-US" sz="1200" dirty="0">
                <a:latin typeface="Montserrat" pitchFamily="2" charset="77"/>
              </a:rPr>
              <a:t>Bias, confidence (interval)</a:t>
            </a:r>
            <a:endParaRPr lang="en-GB" sz="1200" dirty="0">
              <a:latin typeface="Montserrat" pitchFamily="2" charset="77"/>
            </a:endParaRP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637019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9</a:t>
            </a:fld>
            <a:endParaRPr lang="cs-CZ"/>
          </a:p>
        </p:txBody>
      </p:sp>
    </p:spTree>
    <p:extLst>
      <p:ext uri="{BB962C8B-B14F-4D97-AF65-F5344CB8AC3E}">
        <p14:creationId xmlns:p14="http://schemas.microsoft.com/office/powerpoint/2010/main" val="3968192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5.jpg"/><Relationship Id="rId7" Type="http://schemas.openxmlformats.org/officeDocument/2006/relationships/image" Target="../media/image14.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3.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2.sv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7" Type="http://schemas.microsoft.com/office/2007/relationships/hdphoto" Target="../media/hdphoto1.wdp"/><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2.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png"/><Relationship Id="rId7"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1.wdp"/><Relationship Id="rId9" Type="http://schemas.openxmlformats.org/officeDocument/2006/relationships/image" Target="../media/image25.sv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7" Type="http://schemas.microsoft.com/office/2007/relationships/hdphoto" Target="../media/hdphoto1.wdp"/><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2.png"/><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5.jpg"/><Relationship Id="rId7" Type="http://schemas.openxmlformats.org/officeDocument/2006/relationships/image" Target="../media/image14.sv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13.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2.svg"/></Relationships>
</file>

<file path=ppt/slides/_rels/slide25.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png"/><Relationship Id="rId7"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9.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9.png"/><Relationship Id="rId7"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8.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3.png"/><Relationship Id="rId7"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4.svg"/></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7FDBFCE-9478-49A9-93D8-B672025DD9D4}"/>
              </a:ext>
            </a:extLst>
          </p:cNvPr>
          <p:cNvSpPr/>
          <p:nvPr/>
        </p:nvSpPr>
        <p:spPr>
          <a:xfrm>
            <a:off x="0" y="1"/>
            <a:ext cx="18287999" cy="257885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solidFill>
                <a:schemeClr val="bg1">
                  <a:lumMod val="65000"/>
                </a:schemeClr>
              </a:solidFill>
            </a:endParaRP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pic>
        <p:nvPicPr>
          <p:cNvPr id="8" name="Picture 7" descr="A computer with colorful cubes flying out of it&#10;&#10;Description automatically generated">
            <a:extLst>
              <a:ext uri="{FF2B5EF4-FFF2-40B4-BE49-F238E27FC236}">
                <a16:creationId xmlns:a16="http://schemas.microsoft.com/office/drawing/2014/main" id="{E3B9CB18-86D7-3DF8-186B-09A6F858971F}"/>
              </a:ext>
            </a:extLst>
          </p:cNvPr>
          <p:cNvPicPr>
            <a:picLocks noChangeAspect="1"/>
          </p:cNvPicPr>
          <p:nvPr/>
        </p:nvPicPr>
        <p:blipFill rotWithShape="1">
          <a:blip r:embed="rId3">
            <a:extLst>
              <a:ext uri="{28A0092B-C50C-407E-A947-70E740481C1C}">
                <a14:useLocalDpi xmlns:a14="http://schemas.microsoft.com/office/drawing/2010/main" val="0"/>
              </a:ext>
            </a:extLst>
          </a:blip>
          <a:srcRect l="13829" t="7433" r="16312"/>
          <a:stretch/>
        </p:blipFill>
        <p:spPr>
          <a:xfrm>
            <a:off x="1143003" y="2713416"/>
            <a:ext cx="14401800" cy="8297484"/>
          </a:xfrm>
          <a:prstGeom prst="rect">
            <a:avLst/>
          </a:prstGeom>
        </p:spPr>
      </p:pic>
      <p:sp>
        <p:nvSpPr>
          <p:cNvPr id="9" name="TextBox 2">
            <a:extLst>
              <a:ext uri="{FF2B5EF4-FFF2-40B4-BE49-F238E27FC236}">
                <a16:creationId xmlns:a16="http://schemas.microsoft.com/office/drawing/2014/main" id="{5EF664AC-777B-4463-416A-A2BDE81EAAFC}"/>
              </a:ext>
            </a:extLst>
          </p:cNvPr>
          <p:cNvSpPr txBox="1"/>
          <p:nvPr/>
        </p:nvSpPr>
        <p:spPr>
          <a:xfrm>
            <a:off x="1447800" y="1008380"/>
            <a:ext cx="15621000" cy="782265"/>
          </a:xfrm>
          <a:prstGeom prst="rect">
            <a:avLst/>
          </a:prstGeom>
        </p:spPr>
        <p:txBody>
          <a:bodyPr wrap="square" lIns="0" tIns="0" rIns="0" bIns="0" rtlCol="0" anchor="t">
            <a:spAutoFit/>
          </a:bodyPr>
          <a:lstStyle/>
          <a:p>
            <a:pPr>
              <a:lnSpc>
                <a:spcPts val="6093"/>
              </a:lnSpc>
              <a:spcBef>
                <a:spcPct val="0"/>
              </a:spcBef>
            </a:pPr>
            <a:r>
              <a:rPr lang="en-US" sz="5400" b="1" dirty="0">
                <a:solidFill>
                  <a:srgbClr val="404040"/>
                </a:solidFill>
                <a:latin typeface="Montserrat" pitchFamily="2" charset="77"/>
              </a:rPr>
              <a:t>FOUNDATIONS OF HEALTH DATA SCIENCE</a:t>
            </a:r>
          </a:p>
        </p:txBody>
      </p:sp>
      <p:sp>
        <p:nvSpPr>
          <p:cNvPr id="14" name="TextBox 2">
            <a:extLst>
              <a:ext uri="{FF2B5EF4-FFF2-40B4-BE49-F238E27FC236}">
                <a16:creationId xmlns:a16="http://schemas.microsoft.com/office/drawing/2014/main" id="{EEB8DC97-D8B7-C1A4-CD03-069D735CF072}"/>
              </a:ext>
            </a:extLst>
          </p:cNvPr>
          <p:cNvSpPr txBox="1"/>
          <p:nvPr/>
        </p:nvSpPr>
        <p:spPr>
          <a:xfrm>
            <a:off x="9715496" y="4138140"/>
            <a:ext cx="7429501" cy="1231106"/>
          </a:xfrm>
          <a:prstGeom prst="rect">
            <a:avLst/>
          </a:prstGeom>
        </p:spPr>
        <p:txBody>
          <a:bodyPr wrap="square" lIns="0" tIns="0" rIns="0" bIns="0" rtlCol="0" anchor="t">
            <a:spAutoFit/>
          </a:bodyPr>
          <a:lstStyle/>
          <a:p>
            <a:pPr algn="ctr">
              <a:spcBef>
                <a:spcPct val="0"/>
              </a:spcBef>
            </a:pPr>
            <a:r>
              <a:rPr lang="en-US" sz="4000" b="1" dirty="0">
                <a:solidFill>
                  <a:srgbClr val="404040"/>
                </a:solidFill>
                <a:latin typeface="Montserrat" pitchFamily="2" charset="77"/>
              </a:rPr>
              <a:t>An Introduction for SUND Researchers &amp; Educators </a:t>
            </a:r>
          </a:p>
        </p:txBody>
      </p:sp>
      <p:pic>
        <p:nvPicPr>
          <p:cNvPr id="15" name="Picture 14" descr="A blue and black logo&#10;&#10;Description automatically generated">
            <a:extLst>
              <a:ext uri="{FF2B5EF4-FFF2-40B4-BE49-F238E27FC236}">
                <a16:creationId xmlns:a16="http://schemas.microsoft.com/office/drawing/2014/main" id="{43729D40-2E88-C7F1-C132-90CEE1C5CA40}"/>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6749143" y="3173730"/>
            <a:ext cx="9560337" cy="1969770"/>
          </a:xfrm>
          <a:prstGeom prst="rect">
            <a:avLst/>
          </a:prstGeom>
          <a:noFill/>
        </p:spPr>
        <p:txBody>
          <a:bodyPr wrap="square" lIns="91440" tIns="45720" rIns="91440" bIns="45720" rtlCol="0" anchor="t">
            <a:spAutoFit/>
          </a:bodyPr>
          <a:lstStyle/>
          <a:p>
            <a:pPr>
              <a:lnSpc>
                <a:spcPct val="150000"/>
              </a:lnSpc>
            </a:pPr>
            <a:r>
              <a:rPr lang="en-US" sz="3000" dirty="0">
                <a:latin typeface="Montserrat"/>
              </a:rPr>
              <a:t>Now that you know about </a:t>
            </a:r>
            <a:r>
              <a:rPr lang="en-US" sz="3000" b="1" dirty="0" err="1">
                <a:latin typeface="Montserrat"/>
              </a:rPr>
              <a:t>HeaDS</a:t>
            </a:r>
            <a:r>
              <a:rPr lang="en-US" sz="3000" dirty="0">
                <a:latin typeface="Montserrat"/>
              </a:rPr>
              <a:t> and this course, we want to hear some things about </a:t>
            </a:r>
            <a:r>
              <a:rPr lang="en-US" sz="3000" b="1" dirty="0">
                <a:latin typeface="Montserrat"/>
              </a:rPr>
              <a:t>you</a:t>
            </a:r>
            <a:r>
              <a:rPr lang="en-US" sz="3000" dirty="0">
                <a:latin typeface="Montserrat"/>
              </a:rPr>
              <a:t>.</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5613FF83-82F7-C253-D4D4-8DD6BC2D0F2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07889">
            <a:off x="5440318" y="6068593"/>
            <a:ext cx="4088773" cy="4088773"/>
          </a:xfrm>
          <a:prstGeom prst="rect">
            <a:avLst/>
          </a:prstGeom>
        </p:spPr>
      </p:pic>
      <p:grpSp>
        <p:nvGrpSpPr>
          <p:cNvPr id="8" name="Group 7">
            <a:extLst>
              <a:ext uri="{FF2B5EF4-FFF2-40B4-BE49-F238E27FC236}">
                <a16:creationId xmlns:a16="http://schemas.microsoft.com/office/drawing/2014/main" id="{958205FB-815E-11F0-2654-3C20CD63B9D4}"/>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09625E07-7064-35FF-2A0C-E4511D26DF50}"/>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AD25059A-B9F7-38A3-D0BF-20281309309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E5154605-DC2D-7D82-27BE-9E679513FE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B13B467-DEAB-F322-636C-2EE5C9D5DBF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22C20FE-5AB3-1572-08F1-9D1B8C3CD447}"/>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1DAFF841-202A-34DD-A8B0-2BE2B5D77F0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AE3D3D19-581E-8C91-262C-5004ED0F182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C8A0B0EB-0A7B-BFCF-F148-24CC6BB13CF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16E349EF-74E4-4B22-D0B7-D925C40C1E85}"/>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86AEEBDC-84A9-44C5-B0BD-5B699F4AF17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0ECA1648-B58F-DB52-A6DD-4C2E183D962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423A48E9-B6CE-AA21-18E0-0CF70D6763A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76904E1C-E777-1D06-4309-8A45EA0E0EA8}"/>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D620D789-D09F-FC94-0F6B-926557A9E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507D1A17-E760-3632-E644-669BBA0FF0C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4AB61008-B4C5-BD96-A2D0-101D6DAD919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4BC9B72-852A-D99B-DB4D-8DF7B04FA5B2}"/>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B2069840-31A6-2CF2-75A0-2DE62C20E1C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C1792793-C9F0-8843-DA64-7A816B90CD3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1530240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5" name="Group 5"/>
          <p:cNvGrpSpPr/>
          <p:nvPr/>
        </p:nvGrpSpPr>
        <p:grpSpPr>
          <a:xfrm>
            <a:off x="9677528" y="0"/>
            <a:ext cx="8610472" cy="10287000"/>
            <a:chOff x="0" y="0"/>
            <a:chExt cx="2267779" cy="2709333"/>
          </a:xfrm>
        </p:grpSpPr>
        <p:sp>
          <p:nvSpPr>
            <p:cNvPr id="6" name="Freeform 6"/>
            <p:cNvSpPr/>
            <p:nvPr/>
          </p:nvSpPr>
          <p:spPr>
            <a:xfrm>
              <a:off x="0" y="0"/>
              <a:ext cx="2267778" cy="2709333"/>
            </a:xfrm>
            <a:custGeom>
              <a:avLst/>
              <a:gdLst/>
              <a:ahLst/>
              <a:cxnLst/>
              <a:rect l="l" t="t" r="r" b="b"/>
              <a:pathLst>
                <a:path w="2267778" h="2709333">
                  <a:moveTo>
                    <a:pt x="0" y="0"/>
                  </a:moveTo>
                  <a:lnTo>
                    <a:pt x="2267778" y="0"/>
                  </a:lnTo>
                  <a:lnTo>
                    <a:pt x="2267778" y="2709333"/>
                  </a:lnTo>
                  <a:lnTo>
                    <a:pt x="0" y="2709333"/>
                  </a:lnTo>
                  <a:close/>
                </a:path>
              </a:pathLst>
            </a:custGeom>
            <a:solidFill>
              <a:srgbClr val="9AC4F8"/>
            </a:solidFill>
          </p:spPr>
          <p:txBody>
            <a:bodyPr/>
            <a:lstStyle/>
            <a:p>
              <a:endParaRPr lang="en-DK"/>
            </a:p>
          </p:txBody>
        </p:sp>
        <p:sp>
          <p:nvSpPr>
            <p:cNvPr id="7" name="TextBox 7"/>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9" name="TextBox 9"/>
          <p:cNvSpPr txBox="1"/>
          <p:nvPr/>
        </p:nvSpPr>
        <p:spPr>
          <a:xfrm>
            <a:off x="1415801" y="4062691"/>
            <a:ext cx="6702504" cy="2161617"/>
          </a:xfrm>
          <a:prstGeom prst="rect">
            <a:avLst/>
          </a:prstGeom>
        </p:spPr>
        <p:txBody>
          <a:bodyPr wrap="square" lIns="0" tIns="0" rIns="0" bIns="0" rtlCol="0" anchor="t">
            <a:spAutoFit/>
          </a:bodyPr>
          <a:lstStyle/>
          <a:p>
            <a:pPr algn="ctr">
              <a:lnSpc>
                <a:spcPts val="8697"/>
              </a:lnSpc>
              <a:spcBef>
                <a:spcPct val="0"/>
              </a:spcBef>
            </a:pPr>
            <a:r>
              <a:rPr lang="en-US" sz="6600" b="1" dirty="0">
                <a:solidFill>
                  <a:srgbClr val="404040"/>
                </a:solidFill>
                <a:latin typeface="Montserrat" pitchFamily="2" charset="77"/>
              </a:rPr>
              <a:t>WHAT IS DATA SCIENCE?</a:t>
            </a:r>
          </a:p>
        </p:txBody>
      </p:sp>
      <p:grpSp>
        <p:nvGrpSpPr>
          <p:cNvPr id="35" name="Group">
            <a:extLst>
              <a:ext uri="{FF2B5EF4-FFF2-40B4-BE49-F238E27FC236}">
                <a16:creationId xmlns:a16="http://schemas.microsoft.com/office/drawing/2014/main" id="{AD640075-577D-24E6-DA38-DA48B074E1A2}"/>
              </a:ext>
            </a:extLst>
          </p:cNvPr>
          <p:cNvGrpSpPr/>
          <p:nvPr/>
        </p:nvGrpSpPr>
        <p:grpSpPr>
          <a:xfrm>
            <a:off x="10516149" y="3355607"/>
            <a:ext cx="7026266" cy="4146803"/>
            <a:chOff x="546454" y="-1"/>
            <a:chExt cx="8330804" cy="4666615"/>
          </a:xfrm>
        </p:grpSpPr>
        <p:sp>
          <p:nvSpPr>
            <p:cNvPr id="36" name="Notebook">
              <a:extLst>
                <a:ext uri="{FF2B5EF4-FFF2-40B4-BE49-F238E27FC236}">
                  <a16:creationId xmlns:a16="http://schemas.microsoft.com/office/drawing/2014/main" id="{B4A5CE19-A372-BE46-07D5-1821D1318093}"/>
                </a:ext>
              </a:extLst>
            </p:cNvPr>
            <p:cNvSpPr/>
            <p:nvPr/>
          </p:nvSpPr>
          <p:spPr>
            <a:xfrm>
              <a:off x="546454" y="-1"/>
              <a:ext cx="8330804" cy="4666615"/>
            </a:xfrm>
            <a:custGeom>
              <a:avLst/>
              <a:gdLst/>
              <a:ahLst/>
              <a:cxnLst>
                <a:cxn ang="0">
                  <a:pos x="wd2" y="hd2"/>
                </a:cxn>
                <a:cxn ang="5400000">
                  <a:pos x="wd2" y="hd2"/>
                </a:cxn>
                <a:cxn ang="10800000">
                  <a:pos x="wd2" y="hd2"/>
                </a:cxn>
                <a:cxn ang="16200000">
                  <a:pos x="wd2" y="hd2"/>
                </a:cxn>
              </a:cxnLst>
              <a:rect l="0" t="0" r="r" b="b"/>
              <a:pathLst>
                <a:path w="21600" h="21599" extrusionOk="0">
                  <a:moveTo>
                    <a:pt x="1952" y="0"/>
                  </a:moveTo>
                  <a:cubicBezTo>
                    <a:pt x="1421" y="0"/>
                    <a:pt x="1439" y="771"/>
                    <a:pt x="1439" y="1718"/>
                  </a:cubicBezTo>
                  <a:lnTo>
                    <a:pt x="1439" y="19328"/>
                  </a:lnTo>
                  <a:lnTo>
                    <a:pt x="0" y="19328"/>
                  </a:lnTo>
                  <a:cubicBezTo>
                    <a:pt x="0" y="19328"/>
                    <a:pt x="0" y="19890"/>
                    <a:pt x="0" y="20529"/>
                  </a:cubicBezTo>
                  <a:cubicBezTo>
                    <a:pt x="0" y="21600"/>
                    <a:pt x="190" y="21599"/>
                    <a:pt x="896" y="21599"/>
                  </a:cubicBezTo>
                  <a:lnTo>
                    <a:pt x="20704" y="21599"/>
                  </a:lnTo>
                  <a:cubicBezTo>
                    <a:pt x="21367" y="21599"/>
                    <a:pt x="21600" y="21600"/>
                    <a:pt x="21600" y="20529"/>
                  </a:cubicBezTo>
                  <a:cubicBezTo>
                    <a:pt x="21600" y="19890"/>
                    <a:pt x="21600" y="19328"/>
                    <a:pt x="21600" y="19328"/>
                  </a:cubicBezTo>
                  <a:lnTo>
                    <a:pt x="20161" y="19328"/>
                  </a:lnTo>
                  <a:lnTo>
                    <a:pt x="20161" y="1718"/>
                  </a:lnTo>
                  <a:cubicBezTo>
                    <a:pt x="20161" y="771"/>
                    <a:pt x="20196" y="0"/>
                    <a:pt x="19665" y="0"/>
                  </a:cubicBezTo>
                  <a:lnTo>
                    <a:pt x="1952" y="0"/>
                  </a:lnTo>
                  <a:close/>
                  <a:moveTo>
                    <a:pt x="2475" y="1849"/>
                  </a:moveTo>
                  <a:lnTo>
                    <a:pt x="19125" y="1849"/>
                  </a:lnTo>
                  <a:lnTo>
                    <a:pt x="19125" y="19328"/>
                  </a:lnTo>
                  <a:lnTo>
                    <a:pt x="2475" y="19328"/>
                  </a:lnTo>
                  <a:lnTo>
                    <a:pt x="2475" y="1849"/>
                  </a:lnTo>
                  <a:close/>
                </a:path>
              </a:pathLst>
            </a:custGeom>
            <a:solidFill>
              <a:srgbClr val="374556"/>
            </a:solidFill>
            <a:ln w="6350" cap="flat">
              <a:solidFill>
                <a:srgbClr val="FFFFFF"/>
              </a:solidFill>
              <a:prstDash val="solid"/>
              <a:miter lim="800000"/>
            </a:ln>
            <a:effectLst>
              <a:outerShdw blurRad="63500" dist="25400" dir="540000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dirty="0"/>
            </a:p>
          </p:txBody>
        </p:sp>
        <p:sp>
          <p:nvSpPr>
            <p:cNvPr id="37" name="Rounded Rectangle">
              <a:extLst>
                <a:ext uri="{FF2B5EF4-FFF2-40B4-BE49-F238E27FC236}">
                  <a16:creationId xmlns:a16="http://schemas.microsoft.com/office/drawing/2014/main" id="{2F711A7C-C7B7-DDC4-C94B-F2E5E0F58009}"/>
                </a:ext>
              </a:extLst>
            </p:cNvPr>
            <p:cNvSpPr/>
            <p:nvPr/>
          </p:nvSpPr>
          <p:spPr>
            <a:xfrm>
              <a:off x="4173398" y="4323607"/>
              <a:ext cx="1076917" cy="166556"/>
            </a:xfrm>
            <a:prstGeom prst="roundRect">
              <a:avLst>
                <a:gd name="adj" fmla="val 50000"/>
              </a:avLst>
            </a:prstGeom>
            <a:solidFill>
              <a:srgbClr val="FFFFFF"/>
            </a:solidFill>
            <a:ln w="12700" cap="flat">
              <a:noFill/>
              <a:miter lim="400000"/>
            </a:ln>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8" name="Rectangle">
              <a:extLst>
                <a:ext uri="{FF2B5EF4-FFF2-40B4-BE49-F238E27FC236}">
                  <a16:creationId xmlns:a16="http://schemas.microsoft.com/office/drawing/2014/main" id="{6A59D8C8-CE24-9076-1068-EC7AC692B3D3}"/>
                </a:ext>
              </a:extLst>
            </p:cNvPr>
            <p:cNvSpPr/>
            <p:nvPr/>
          </p:nvSpPr>
          <p:spPr>
            <a:xfrm>
              <a:off x="1320027" y="195188"/>
              <a:ext cx="6803235" cy="3986810"/>
            </a:xfrm>
            <a:prstGeom prst="rect">
              <a:avLst/>
            </a:prstGeom>
            <a:solidFill>
              <a:srgbClr val="FFFFFF"/>
            </a:solidFill>
            <a:ln w="12700" cap="flat">
              <a:noFill/>
              <a:miter lim="400000"/>
            </a:ln>
            <a:effectLst>
              <a:outerShdw blurRad="63500" dist="25400" dir="1878354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pic>
        <p:nvPicPr>
          <p:cNvPr id="39" name="Picture 38">
            <a:extLst>
              <a:ext uri="{FF2B5EF4-FFF2-40B4-BE49-F238E27FC236}">
                <a16:creationId xmlns:a16="http://schemas.microsoft.com/office/drawing/2014/main" id="{949FAE2D-EC25-E503-0842-754591CDD8CF}"/>
              </a:ext>
            </a:extLst>
          </p:cNvPr>
          <p:cNvPicPr>
            <a:picLocks noChangeAspect="1"/>
          </p:cNvPicPr>
          <p:nvPr/>
        </p:nvPicPr>
        <p:blipFill rotWithShape="1">
          <a:blip r:embed="rId3">
            <a:extLst>
              <a:ext uri="{28A0092B-C50C-407E-A947-70E740481C1C}">
                <a14:useLocalDpi xmlns:a14="http://schemas.microsoft.com/office/drawing/2010/main" val="0"/>
              </a:ext>
            </a:extLst>
          </a:blip>
          <a:srcRect l="20429" t="18185" r="21141" b="19948"/>
          <a:stretch/>
        </p:blipFill>
        <p:spPr>
          <a:xfrm>
            <a:off x="12420600" y="3541514"/>
            <a:ext cx="3099386" cy="3281704"/>
          </a:xfrm>
          <a:prstGeom prst="rect">
            <a:avLst/>
          </a:prstGeom>
        </p:spPr>
      </p:pic>
      <p:pic>
        <p:nvPicPr>
          <p:cNvPr id="2" name="Picture 1" descr="A blue and black logo&#10;&#10;Description automatically generated">
            <a:extLst>
              <a:ext uri="{FF2B5EF4-FFF2-40B4-BE49-F238E27FC236}">
                <a16:creationId xmlns:a16="http://schemas.microsoft.com/office/drawing/2014/main" id="{E0D81DD7-103E-841D-8BE9-8637CB58066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TextBox 3"/>
          <p:cNvSpPr txBox="1"/>
          <p:nvPr/>
        </p:nvSpPr>
        <p:spPr>
          <a:xfrm>
            <a:off x="1219200" y="1080000"/>
            <a:ext cx="131445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grpSp>
        <p:nvGrpSpPr>
          <p:cNvPr id="4" name="Group 4"/>
          <p:cNvGrpSpPr/>
          <p:nvPr/>
        </p:nvGrpSpPr>
        <p:grpSpPr>
          <a:xfrm>
            <a:off x="1117" y="9067800"/>
            <a:ext cx="18286883" cy="1257300"/>
            <a:chOff x="0" y="0"/>
            <a:chExt cx="4936713" cy="227113"/>
          </a:xfrm>
        </p:grpSpPr>
        <p:sp>
          <p:nvSpPr>
            <p:cNvPr id="5" name="Freeform 5"/>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6" name="TextBox 6"/>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8" name="TextBox 8"/>
          <p:cNvSpPr txBox="1"/>
          <p:nvPr/>
        </p:nvSpPr>
        <p:spPr>
          <a:xfrm>
            <a:off x="8347188" y="3139242"/>
            <a:ext cx="8496300" cy="3964740"/>
          </a:xfrm>
          <a:prstGeom prst="rect">
            <a:avLst/>
          </a:prstGeom>
        </p:spPr>
        <p:txBody>
          <a:bodyPr wrap="square" lIns="0" tIns="0" rIns="0" bIns="0" rtlCol="0" anchor="t">
            <a:spAutoFit/>
          </a:bodyPr>
          <a:lstStyle/>
          <a:p>
            <a:pPr>
              <a:lnSpc>
                <a:spcPts val="3904"/>
              </a:lnSpc>
            </a:pPr>
            <a:r>
              <a:rPr lang="en-US" sz="2800" dirty="0">
                <a:solidFill>
                  <a:srgbClr val="404040"/>
                </a:solidFill>
                <a:latin typeface="Montserrat" pitchFamily="2" charset="77"/>
              </a:rPr>
              <a:t>We often hear the words </a:t>
            </a:r>
            <a:r>
              <a:rPr lang="en-US" sz="2800" b="1" dirty="0">
                <a:solidFill>
                  <a:srgbClr val="404040"/>
                </a:solidFill>
                <a:latin typeface="Montserrat" pitchFamily="2" charset="77"/>
              </a:rPr>
              <a:t>Data Science</a:t>
            </a:r>
            <a:r>
              <a:rPr lang="en-US" sz="2800" dirty="0">
                <a:solidFill>
                  <a:srgbClr val="404040"/>
                </a:solidFill>
                <a:latin typeface="Montserrat" pitchFamily="2" charset="77"/>
              </a:rPr>
              <a:t>, </a:t>
            </a:r>
            <a:r>
              <a:rPr lang="en-US" sz="2800" b="1" dirty="0">
                <a:solidFill>
                  <a:srgbClr val="404040"/>
                </a:solidFill>
                <a:latin typeface="Montserrat" pitchFamily="2" charset="77"/>
              </a:rPr>
              <a:t>Machine Learning</a:t>
            </a:r>
            <a:r>
              <a:rPr lang="en-US" sz="2800" dirty="0">
                <a:solidFill>
                  <a:srgbClr val="404040"/>
                </a:solidFill>
                <a:latin typeface="Montserrat" pitchFamily="2" charset="77"/>
              </a:rPr>
              <a:t> and </a:t>
            </a:r>
            <a:r>
              <a:rPr lang="en-US" sz="2800" b="1" dirty="0">
                <a:solidFill>
                  <a:srgbClr val="404040"/>
                </a:solidFill>
                <a:latin typeface="Montserrat" pitchFamily="2" charset="77"/>
              </a:rPr>
              <a:t>AI</a:t>
            </a:r>
            <a:r>
              <a:rPr lang="en-US" sz="2800" dirty="0">
                <a:solidFill>
                  <a:srgbClr val="404040"/>
                </a:solidFill>
                <a:latin typeface="Montserrat" pitchFamily="2" charset="77"/>
              </a:rPr>
              <a:t> used together, sometimes as if they were synonyms.</a:t>
            </a:r>
          </a:p>
          <a:p>
            <a:pPr>
              <a:lnSpc>
                <a:spcPts val="3904"/>
              </a:lnSpc>
            </a:pPr>
            <a:endParaRPr lang="en-US" sz="2800" dirty="0">
              <a:solidFill>
                <a:srgbClr val="404040"/>
              </a:solidFill>
              <a:latin typeface="Montserrat" pitchFamily="2" charset="77"/>
            </a:endParaRPr>
          </a:p>
          <a:p>
            <a:pPr>
              <a:lnSpc>
                <a:spcPts val="3904"/>
              </a:lnSpc>
            </a:pPr>
            <a:r>
              <a:rPr lang="en-US" sz="2800" b="1" dirty="0" err="1">
                <a:solidFill>
                  <a:srgbClr val="404040"/>
                </a:solidFill>
                <a:latin typeface="Montserrat" pitchFamily="2" charset="77"/>
              </a:rPr>
              <a:t>Buuuut</a:t>
            </a:r>
            <a:r>
              <a:rPr lang="en-US" sz="2800" b="1" dirty="0">
                <a:solidFill>
                  <a:srgbClr val="404040"/>
                </a:solidFill>
                <a:latin typeface="Montserrat" pitchFamily="2" charset="77"/>
              </a:rPr>
              <a:t>, they are not :)</a:t>
            </a:r>
          </a:p>
          <a:p>
            <a:pPr>
              <a:lnSpc>
                <a:spcPts val="3904"/>
              </a:lnSpc>
            </a:pPr>
            <a:endParaRPr lang="en-US" sz="2800" dirty="0">
              <a:solidFill>
                <a:srgbClr val="404040"/>
              </a:solidFill>
              <a:latin typeface="Montserrat" pitchFamily="2" charset="77"/>
            </a:endParaRPr>
          </a:p>
          <a:p>
            <a:pPr>
              <a:lnSpc>
                <a:spcPts val="3904"/>
              </a:lnSpc>
            </a:pPr>
            <a:r>
              <a:rPr lang="en-US" sz="2800" dirty="0">
                <a:solidFill>
                  <a:srgbClr val="404040"/>
                </a:solidFill>
                <a:latin typeface="Montserrat" pitchFamily="2" charset="77"/>
              </a:rPr>
              <a:t>Let's try some differentiation.</a:t>
            </a:r>
          </a:p>
          <a:p>
            <a:pPr>
              <a:lnSpc>
                <a:spcPts val="3904"/>
              </a:lnSpc>
            </a:pPr>
            <a:r>
              <a:rPr lang="en-US" sz="2800" dirty="0">
                <a:solidFill>
                  <a:srgbClr val="404040"/>
                </a:solidFill>
                <a:latin typeface="Montserrat" pitchFamily="2" charset="77"/>
              </a:rPr>
              <a:t> </a:t>
            </a:r>
          </a:p>
        </p:txBody>
      </p:sp>
      <p:pic>
        <p:nvPicPr>
          <p:cNvPr id="11" name="Picture 10" descr="A person with long curly hair and mustache&#10;&#10;Description automatically generated">
            <a:extLst>
              <a:ext uri="{FF2B5EF4-FFF2-40B4-BE49-F238E27FC236}">
                <a16:creationId xmlns:a16="http://schemas.microsoft.com/office/drawing/2014/main" id="{2FAC8F45-057A-1995-E561-BEFEECF850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3514" y="2742900"/>
            <a:ext cx="5953125" cy="5953125"/>
          </a:xfrm>
          <a:prstGeom prst="rect">
            <a:avLst/>
          </a:prstGeom>
        </p:spPr>
      </p:pic>
      <p:pic>
        <p:nvPicPr>
          <p:cNvPr id="2" name="Picture 1" descr="A blue and black logo&#10;&#10;Description automatically generated">
            <a:extLst>
              <a:ext uri="{FF2B5EF4-FFF2-40B4-BE49-F238E27FC236}">
                <a16:creationId xmlns:a16="http://schemas.microsoft.com/office/drawing/2014/main" id="{062D14BC-D4D8-4307-EF50-D24DBC99CE35}"/>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TextBox 3"/>
          <p:cNvSpPr txBox="1"/>
          <p:nvPr/>
        </p:nvSpPr>
        <p:spPr>
          <a:xfrm>
            <a:off x="1028700" y="1080000"/>
            <a:ext cx="125349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a:rPr>
              <a:t>WHAT DO THE WORDS MEAN?</a:t>
            </a:r>
          </a:p>
        </p:txBody>
      </p:sp>
      <p:grpSp>
        <p:nvGrpSpPr>
          <p:cNvPr id="4" name="Group 4"/>
          <p:cNvGrpSpPr/>
          <p:nvPr/>
        </p:nvGrpSpPr>
        <p:grpSpPr>
          <a:xfrm>
            <a:off x="-217095" y="9029701"/>
            <a:ext cx="18744083" cy="1295400"/>
            <a:chOff x="0" y="0"/>
            <a:chExt cx="4936713" cy="227113"/>
          </a:xfrm>
        </p:grpSpPr>
        <p:sp>
          <p:nvSpPr>
            <p:cNvPr id="5" name="Freeform 5"/>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6" name="TextBox 6"/>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7" name="Freeform 7"/>
          <p:cNvSpPr>
            <a:spLocks noChangeAspect="1"/>
          </p:cNvSpPr>
          <p:nvPr/>
        </p:nvSpPr>
        <p:spPr>
          <a:xfrm>
            <a:off x="6117399" y="2498411"/>
            <a:ext cx="6053201" cy="6053201"/>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dirty="0"/>
          </a:p>
        </p:txBody>
      </p:sp>
      <p:pic>
        <p:nvPicPr>
          <p:cNvPr id="2" name="Picture 1" descr="A blue and black logo&#10;&#10;Description automatically generated">
            <a:extLst>
              <a:ext uri="{FF2B5EF4-FFF2-40B4-BE49-F238E27FC236}">
                <a16:creationId xmlns:a16="http://schemas.microsoft.com/office/drawing/2014/main" id="{7A348D15-B373-5E5D-C587-23E98C5A46A2}"/>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1826548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7" name="Freeform 7"/>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9" name="TextBox 9"/>
          <p:cNvSpPr txBox="1"/>
          <p:nvPr/>
        </p:nvSpPr>
        <p:spPr>
          <a:xfrm>
            <a:off x="7399301" y="3613514"/>
            <a:ext cx="10254987" cy="4625177"/>
          </a:xfrm>
          <a:prstGeom prst="rect">
            <a:avLst/>
          </a:prstGeom>
        </p:spPr>
        <p:txBody>
          <a:bodyPr lIns="0" tIns="0" rIns="0" bIns="0" rtlCol="0" anchor="t">
            <a:spAutoFit/>
          </a:bodyPr>
          <a:lstStyle/>
          <a:p>
            <a:pPr>
              <a:lnSpc>
                <a:spcPts val="3904"/>
              </a:lnSpc>
            </a:pPr>
            <a:r>
              <a:rPr lang="en-US" sz="2800" b="1" u="sng" dirty="0">
                <a:solidFill>
                  <a:srgbClr val="404040"/>
                </a:solidFill>
                <a:latin typeface="Montserrat" pitchFamily="2" charset="77"/>
              </a:rPr>
              <a:t>Artificial Intelligence:</a:t>
            </a:r>
          </a:p>
          <a:p>
            <a:pPr>
              <a:lnSpc>
                <a:spcPts val="3904"/>
              </a:lnSpc>
            </a:pPr>
            <a:endParaRPr lang="en-US" sz="2800" u="sng" dirty="0">
              <a:solidFill>
                <a:srgbClr val="404040"/>
              </a:solidFill>
              <a:latin typeface="Montserrat" pitchFamily="2" charset="77"/>
            </a:endParaRPr>
          </a:p>
          <a:p>
            <a:pPr marL="690880" lvl="1" indent="-345440">
              <a:buFont typeface="Arial"/>
              <a:buChar char="•"/>
            </a:pPr>
            <a:r>
              <a:rPr lang="en-US" sz="2800" dirty="0">
                <a:solidFill>
                  <a:srgbClr val="404040"/>
                </a:solidFill>
                <a:latin typeface="Montserrat" pitchFamily="2" charset="77"/>
              </a:rPr>
              <a:t>The ability of computing systems to achieve human-like performance on complex tasks</a:t>
            </a:r>
          </a:p>
          <a:p>
            <a:pPr marL="690880" lvl="1" indent="-345440">
              <a:lnSpc>
                <a:spcPct val="150000"/>
              </a:lnSpc>
              <a:buFont typeface="Arial"/>
              <a:buChar char="•"/>
            </a:pPr>
            <a:r>
              <a:rPr lang="en-US" sz="2800" dirty="0">
                <a:solidFill>
                  <a:srgbClr val="404040"/>
                </a:solidFill>
                <a:latin typeface="Montserrat" pitchFamily="2" charset="77"/>
              </a:rPr>
              <a:t>Conceptual umbrella term</a:t>
            </a:r>
          </a:p>
          <a:p>
            <a:pPr marL="690880" lvl="1" indent="-345440">
              <a:lnSpc>
                <a:spcPct val="150000"/>
              </a:lnSpc>
              <a:buFont typeface="Arial"/>
              <a:buChar char="•"/>
            </a:pPr>
            <a:r>
              <a:rPr lang="en-US" sz="2800" dirty="0">
                <a:solidFill>
                  <a:srgbClr val="404040"/>
                </a:solidFill>
                <a:latin typeface="Montserrat"/>
              </a:rPr>
              <a:t>AI is the </a:t>
            </a:r>
            <a:r>
              <a:rPr lang="en-US" sz="2800" b="1" u="sng" dirty="0">
                <a:solidFill>
                  <a:srgbClr val="404040"/>
                </a:solidFill>
                <a:latin typeface="Montserrat"/>
              </a:rPr>
              <a:t>outcome</a:t>
            </a:r>
            <a:r>
              <a:rPr lang="en-US" sz="2800" b="1" dirty="0">
                <a:solidFill>
                  <a:srgbClr val="404040"/>
                </a:solidFill>
                <a:latin typeface="Montserrat"/>
              </a:rPr>
              <a:t>, not the method</a:t>
            </a:r>
          </a:p>
          <a:p>
            <a:pPr>
              <a:lnSpc>
                <a:spcPts val="3904"/>
              </a:lnSpc>
            </a:pPr>
            <a:endParaRPr lang="en-US" sz="3000" dirty="0">
              <a:solidFill>
                <a:srgbClr val="404040"/>
              </a:solidFill>
              <a:latin typeface="Montserrat" pitchFamily="2" charset="77"/>
            </a:endParaRPr>
          </a:p>
          <a:p>
            <a:pPr>
              <a:lnSpc>
                <a:spcPts val="3904"/>
              </a:lnSpc>
            </a:pPr>
            <a:endParaRPr lang="en-US" sz="3000" dirty="0">
              <a:solidFill>
                <a:srgbClr val="404040"/>
              </a:solidFill>
              <a:latin typeface="Montserrat" pitchFamily="2" charset="77"/>
            </a:endParaRPr>
          </a:p>
          <a:p>
            <a:pPr>
              <a:lnSpc>
                <a:spcPts val="3904"/>
              </a:lnSpc>
            </a:pPr>
            <a:r>
              <a:rPr lang="en-US" sz="3000" dirty="0">
                <a:solidFill>
                  <a:srgbClr val="404040"/>
                </a:solidFill>
                <a:latin typeface="Montserrat" pitchFamily="2" charset="77"/>
              </a:rPr>
              <a:t> </a:t>
            </a:r>
          </a:p>
        </p:txBody>
      </p:sp>
      <p:sp>
        <p:nvSpPr>
          <p:cNvPr id="8" name="TextBox 3">
            <a:extLst>
              <a:ext uri="{FF2B5EF4-FFF2-40B4-BE49-F238E27FC236}">
                <a16:creationId xmlns:a16="http://schemas.microsoft.com/office/drawing/2014/main" id="{91643BAB-0D28-7577-2884-79E33A7470F8}"/>
              </a:ext>
            </a:extLst>
          </p:cNvPr>
          <p:cNvSpPr txBox="1"/>
          <p:nvPr/>
        </p:nvSpPr>
        <p:spPr>
          <a:xfrm>
            <a:off x="1028700" y="1080000"/>
            <a:ext cx="125349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grpSp>
        <p:nvGrpSpPr>
          <p:cNvPr id="2" name="Group 4">
            <a:extLst>
              <a:ext uri="{FF2B5EF4-FFF2-40B4-BE49-F238E27FC236}">
                <a16:creationId xmlns:a16="http://schemas.microsoft.com/office/drawing/2014/main" id="{66ACC1AF-C8F2-6C9F-2D80-21E01B903A34}"/>
              </a:ext>
            </a:extLst>
          </p:cNvPr>
          <p:cNvGrpSpPr/>
          <p:nvPr/>
        </p:nvGrpSpPr>
        <p:grpSpPr>
          <a:xfrm>
            <a:off x="-217095" y="9029701"/>
            <a:ext cx="18744083" cy="1295400"/>
            <a:chOff x="0" y="0"/>
            <a:chExt cx="4936713" cy="227113"/>
          </a:xfrm>
        </p:grpSpPr>
        <p:sp>
          <p:nvSpPr>
            <p:cNvPr id="3" name="Freeform 5">
              <a:extLst>
                <a:ext uri="{FF2B5EF4-FFF2-40B4-BE49-F238E27FC236}">
                  <a16:creationId xmlns:a16="http://schemas.microsoft.com/office/drawing/2014/main" id="{DBAD283B-0FF1-6EF2-E1F0-FA3E39445696}"/>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0" name="TextBox 6">
              <a:extLst>
                <a:ext uri="{FF2B5EF4-FFF2-40B4-BE49-F238E27FC236}">
                  <a16:creationId xmlns:a16="http://schemas.microsoft.com/office/drawing/2014/main" id="{70C3B34A-396A-0FBC-C887-114F81EAF81E}"/>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pic>
        <p:nvPicPr>
          <p:cNvPr id="11" name="Picture 10" descr="A blue and black logo&#10;&#10;Description automatically generated">
            <a:extLst>
              <a:ext uri="{FF2B5EF4-FFF2-40B4-BE49-F238E27FC236}">
                <a16:creationId xmlns:a16="http://schemas.microsoft.com/office/drawing/2014/main" id="{D55942A5-D90B-D17A-7526-1C2FAF3AE5A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42246515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459545" y="2676987"/>
            <a:ext cx="9609256" cy="5805372"/>
          </a:xfrm>
          <a:prstGeom prst="rect">
            <a:avLst/>
          </a:prstGeom>
        </p:spPr>
        <p:txBody>
          <a:bodyPr wrap="square" lIns="0" tIns="0" rIns="0" bIns="0" rtlCol="0" anchor="t">
            <a:spAutoFit/>
          </a:bodyPr>
          <a:lstStyle/>
          <a:p>
            <a:pPr>
              <a:lnSpc>
                <a:spcPts val="3904"/>
              </a:lnSpc>
            </a:pPr>
            <a:r>
              <a:rPr lang="en-US" sz="2800" u="sng" dirty="0">
                <a:solidFill>
                  <a:srgbClr val="404040"/>
                </a:solidFill>
                <a:latin typeface="Montserrat"/>
              </a:rPr>
              <a:t>Machine Learning:</a:t>
            </a:r>
          </a:p>
          <a:p>
            <a:pPr>
              <a:lnSpc>
                <a:spcPts val="3904"/>
              </a:lnSpc>
            </a:pPr>
            <a:endParaRPr lang="en-US" sz="2800" u="sng"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a:rPr>
              <a:t>"Technologies and algorithms that enable systems to identify patterns, make decisions, and improve themselves through experience and data" [1]</a:t>
            </a:r>
          </a:p>
          <a:p>
            <a:pPr marL="690880" lvl="1" indent="-345440">
              <a:lnSpc>
                <a:spcPct val="150000"/>
              </a:lnSpc>
              <a:buFont typeface="Arial"/>
              <a:buChar char="•"/>
            </a:pPr>
            <a:r>
              <a:rPr lang="en-US" sz="2800" dirty="0">
                <a:solidFill>
                  <a:srgbClr val="404040"/>
                </a:solidFill>
                <a:latin typeface="Montserrat"/>
              </a:rPr>
              <a:t>Machine learning </a:t>
            </a:r>
            <a:r>
              <a:rPr lang="en-US" sz="2800" u="sng" dirty="0">
                <a:solidFill>
                  <a:srgbClr val="404040"/>
                </a:solidFill>
                <a:latin typeface="Montserrat"/>
              </a:rPr>
              <a:t>is methodology</a:t>
            </a:r>
            <a:r>
              <a:rPr lang="en-US" sz="2800" dirty="0">
                <a:solidFill>
                  <a:srgbClr val="404040"/>
                </a:solidFill>
                <a:latin typeface="Montserrat"/>
              </a:rPr>
              <a:t>.</a:t>
            </a:r>
          </a:p>
          <a:p>
            <a:pPr marL="690880" lvl="1" indent="-345440">
              <a:buFont typeface="Arial"/>
              <a:buChar char="•"/>
            </a:pPr>
            <a:endParaRPr lang="en-US" sz="2800"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pitchFamily="2" charset="77"/>
              </a:rPr>
              <a:t>Currently our most successful way of achieving AI </a:t>
            </a:r>
          </a:p>
          <a:p>
            <a:pPr>
              <a:lnSpc>
                <a:spcPts val="3904"/>
              </a:lnSpc>
            </a:pPr>
            <a:r>
              <a:rPr lang="en-US" sz="3200" dirty="0">
                <a:solidFill>
                  <a:srgbClr val="404040"/>
                </a:solidFill>
                <a:latin typeface="Now"/>
              </a:rPr>
              <a:t> </a:t>
            </a:r>
          </a:p>
        </p:txBody>
      </p:sp>
      <p:sp>
        <p:nvSpPr>
          <p:cNvPr id="10" name="Freeform 7">
            <a:extLst>
              <a:ext uri="{FF2B5EF4-FFF2-40B4-BE49-F238E27FC236}">
                <a16:creationId xmlns:a16="http://schemas.microsoft.com/office/drawing/2014/main" id="{DCE89ABE-F9C8-87D7-44B7-AAD4B984DCEE}"/>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grpSp>
        <p:nvGrpSpPr>
          <p:cNvPr id="13" name="Group 4">
            <a:extLst>
              <a:ext uri="{FF2B5EF4-FFF2-40B4-BE49-F238E27FC236}">
                <a16:creationId xmlns:a16="http://schemas.microsoft.com/office/drawing/2014/main" id="{57C5B180-2551-E3DA-FB38-A5FD639270FB}"/>
              </a:ext>
            </a:extLst>
          </p:cNvPr>
          <p:cNvGrpSpPr/>
          <p:nvPr/>
        </p:nvGrpSpPr>
        <p:grpSpPr>
          <a:xfrm>
            <a:off x="-217095" y="9029701"/>
            <a:ext cx="18744083" cy="1295400"/>
            <a:chOff x="0" y="0"/>
            <a:chExt cx="4936713" cy="227113"/>
          </a:xfrm>
        </p:grpSpPr>
        <p:sp>
          <p:nvSpPr>
            <p:cNvPr id="14" name="Freeform 5">
              <a:extLst>
                <a:ext uri="{FF2B5EF4-FFF2-40B4-BE49-F238E27FC236}">
                  <a16:creationId xmlns:a16="http://schemas.microsoft.com/office/drawing/2014/main" id="{6C38A13A-FE7D-BD05-52BE-926C169517EA}"/>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5" name="TextBox 6">
              <a:extLst>
                <a:ext uri="{FF2B5EF4-FFF2-40B4-BE49-F238E27FC236}">
                  <a16:creationId xmlns:a16="http://schemas.microsoft.com/office/drawing/2014/main" id="{432B0351-AEA2-9F3E-DB8F-90CAE91B2855}"/>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pic>
        <p:nvPicPr>
          <p:cNvPr id="16" name="Picture 15" descr="A blue and black logo&#10;&#10;Description automatically generated">
            <a:extLst>
              <a:ext uri="{FF2B5EF4-FFF2-40B4-BE49-F238E27FC236}">
                <a16:creationId xmlns:a16="http://schemas.microsoft.com/office/drawing/2014/main" id="{D79A7B9B-823F-703C-C4F4-7157B24962EE}"/>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17" name="TextBox 10">
            <a:extLst>
              <a:ext uri="{FF2B5EF4-FFF2-40B4-BE49-F238E27FC236}">
                <a16:creationId xmlns:a16="http://schemas.microsoft.com/office/drawing/2014/main" id="{82ED2A75-CA57-6F73-2320-EFF1A5D0BD23}"/>
              </a:ext>
            </a:extLst>
          </p:cNvPr>
          <p:cNvSpPr txBox="1"/>
          <p:nvPr/>
        </p:nvSpPr>
        <p:spPr>
          <a:xfrm>
            <a:off x="180109" y="9403035"/>
            <a:ext cx="6307931" cy="306705"/>
          </a:xfrm>
          <a:prstGeom prst="rect">
            <a:avLst/>
          </a:prstGeom>
        </p:spPr>
        <p:txBody>
          <a:bodyPr lIns="0" tIns="0" rIns="0" bIns="0" rtlCol="0" anchor="t">
            <a:spAutoFit/>
          </a:bodyPr>
          <a:lstStyle/>
          <a:p>
            <a:pPr algn="ctr">
              <a:lnSpc>
                <a:spcPts val="2520"/>
              </a:lnSpc>
            </a:pPr>
            <a:r>
              <a:rPr lang="en-US" sz="1800" dirty="0">
                <a:solidFill>
                  <a:srgbClr val="404040"/>
                </a:solidFill>
                <a:latin typeface="Glacial Indifference"/>
              </a:rPr>
              <a:t>1. https://ai.engineering.columbia.edu/ai-vs-machine-learning/</a:t>
            </a:r>
          </a:p>
        </p:txBody>
      </p:sp>
      <p:sp>
        <p:nvSpPr>
          <p:cNvPr id="4" name="TextBox 3">
            <a:extLst>
              <a:ext uri="{FF2B5EF4-FFF2-40B4-BE49-F238E27FC236}">
                <a16:creationId xmlns:a16="http://schemas.microsoft.com/office/drawing/2014/main" id="{1F3E1176-2A19-F2EC-FA51-57A5C271220E}"/>
              </a:ext>
            </a:extLst>
          </p:cNvPr>
          <p:cNvSpPr txBox="1"/>
          <p:nvPr/>
        </p:nvSpPr>
        <p:spPr>
          <a:xfrm>
            <a:off x="1105469" y="994701"/>
            <a:ext cx="125349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a:rPr>
              <a:t>WHAT DO THE WORDS MEAN?</a:t>
            </a:r>
          </a:p>
        </p:txBody>
      </p:sp>
    </p:spTree>
    <p:extLst>
      <p:ext uri="{BB962C8B-B14F-4D97-AF65-F5344CB8AC3E}">
        <p14:creationId xmlns:p14="http://schemas.microsoft.com/office/powerpoint/2010/main" val="869861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985333" y="3229340"/>
            <a:ext cx="9075855" cy="2964466"/>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pitchFamily="2" charset="77"/>
              </a:rPr>
              <a:t>Deep Learning:</a:t>
            </a:r>
          </a:p>
          <a:p>
            <a:pPr>
              <a:lnSpc>
                <a:spcPts val="3904"/>
              </a:lnSpc>
            </a:pPr>
            <a:endParaRPr lang="en-US" sz="2800" u="sng"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When you do </a:t>
            </a:r>
            <a:r>
              <a:rPr lang="en-US" sz="2800" b="1" dirty="0">
                <a:solidFill>
                  <a:srgbClr val="404040"/>
                </a:solidFill>
                <a:latin typeface="Montserrat" pitchFamily="2" charset="77"/>
              </a:rPr>
              <a:t>ML</a:t>
            </a:r>
            <a:r>
              <a:rPr lang="en-US" sz="2800" dirty="0">
                <a:solidFill>
                  <a:srgbClr val="404040"/>
                </a:solidFill>
                <a:latin typeface="Montserrat" pitchFamily="2" charset="77"/>
              </a:rPr>
              <a:t> by means of a </a:t>
            </a:r>
            <a:r>
              <a:rPr lang="en-US" sz="2800" b="1" dirty="0">
                <a:solidFill>
                  <a:srgbClr val="404040"/>
                </a:solidFill>
                <a:latin typeface="Montserrat" pitchFamily="2" charset="77"/>
              </a:rPr>
              <a:t>deep neural network</a:t>
            </a:r>
          </a:p>
          <a:p>
            <a:pPr marL="345441" lvl="1">
              <a:lnSpc>
                <a:spcPts val="3904"/>
              </a:lnSpc>
            </a:pPr>
            <a:endParaRPr lang="en-US" sz="2800" b="1"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This is a type of/sub-class of (ML).</a:t>
            </a:r>
            <a:endParaRPr lang="en-US" sz="2800" b="1" dirty="0">
              <a:solidFill>
                <a:srgbClr val="404040"/>
              </a:solidFill>
              <a:latin typeface="Montserrat" pitchFamily="2" charset="77"/>
            </a:endParaRPr>
          </a:p>
        </p:txBody>
      </p:sp>
      <p:sp>
        <p:nvSpPr>
          <p:cNvPr id="8" name="Freeform 7">
            <a:extLst>
              <a:ext uri="{FF2B5EF4-FFF2-40B4-BE49-F238E27FC236}">
                <a16:creationId xmlns:a16="http://schemas.microsoft.com/office/drawing/2014/main" id="{F5CA10B4-4EFC-B7B1-628C-E31D58C80B55}"/>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11" name="TextBox 10">
            <a:extLst>
              <a:ext uri="{FF2B5EF4-FFF2-40B4-BE49-F238E27FC236}">
                <a16:creationId xmlns:a16="http://schemas.microsoft.com/office/drawing/2014/main" id="{D1D3DD33-057F-9D78-C673-3D2C9AC791A4}"/>
              </a:ext>
            </a:extLst>
          </p:cNvPr>
          <p:cNvSpPr txBox="1"/>
          <p:nvPr/>
        </p:nvSpPr>
        <p:spPr>
          <a:xfrm>
            <a:off x="7985333" y="7016421"/>
            <a:ext cx="8858155" cy="1877437"/>
          </a:xfrm>
          <a:prstGeom prst="rect">
            <a:avLst/>
          </a:prstGeom>
          <a:noFill/>
        </p:spPr>
        <p:txBody>
          <a:bodyPr wrap="square">
            <a:spAutoFit/>
          </a:bodyPr>
          <a:lstStyle/>
          <a:p>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often taken to mean ML/AI, but the term is much broader than that!</a:t>
            </a:r>
          </a:p>
          <a:p>
            <a:endParaRPr lang="en-US" sz="2800" dirty="0">
              <a:solidFill>
                <a:srgbClr val="404040"/>
              </a:solidFill>
              <a:latin typeface="Montserrat" pitchFamily="2" charset="77"/>
            </a:endParaRPr>
          </a:p>
          <a:p>
            <a:r>
              <a:rPr lang="en-US" sz="2800" dirty="0">
                <a:solidFill>
                  <a:srgbClr val="404040"/>
                </a:solidFill>
                <a:latin typeface="Montserrat" pitchFamily="2" charset="77"/>
              </a:rPr>
              <a:t>…and this is not a course on ML/AI.</a:t>
            </a:r>
            <a:r>
              <a:rPr lang="en-US" sz="3200" dirty="0">
                <a:solidFill>
                  <a:srgbClr val="404040"/>
                </a:solidFill>
                <a:latin typeface="Now"/>
              </a:rPr>
              <a:t> </a:t>
            </a:r>
          </a:p>
        </p:txBody>
      </p:sp>
      <p:grpSp>
        <p:nvGrpSpPr>
          <p:cNvPr id="2" name="Group 4">
            <a:extLst>
              <a:ext uri="{FF2B5EF4-FFF2-40B4-BE49-F238E27FC236}">
                <a16:creationId xmlns:a16="http://schemas.microsoft.com/office/drawing/2014/main" id="{2B813CFE-7DA2-11AE-3E0E-2803775C616A}"/>
              </a:ext>
            </a:extLst>
          </p:cNvPr>
          <p:cNvGrpSpPr/>
          <p:nvPr/>
        </p:nvGrpSpPr>
        <p:grpSpPr>
          <a:xfrm>
            <a:off x="-217095" y="9029701"/>
            <a:ext cx="18744083" cy="1295400"/>
            <a:chOff x="0" y="0"/>
            <a:chExt cx="4936713" cy="227113"/>
          </a:xfrm>
        </p:grpSpPr>
        <p:sp>
          <p:nvSpPr>
            <p:cNvPr id="7" name="Freeform 5">
              <a:extLst>
                <a:ext uri="{FF2B5EF4-FFF2-40B4-BE49-F238E27FC236}">
                  <a16:creationId xmlns:a16="http://schemas.microsoft.com/office/drawing/2014/main" id="{A9A03A7F-4B66-D086-BE9E-A9A72E2DB967}"/>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0" name="TextBox 6">
              <a:extLst>
                <a:ext uri="{FF2B5EF4-FFF2-40B4-BE49-F238E27FC236}">
                  <a16:creationId xmlns:a16="http://schemas.microsoft.com/office/drawing/2014/main" id="{F0C88FB9-37F8-9B7E-0BA5-BE5657FE49EE}"/>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pic>
        <p:nvPicPr>
          <p:cNvPr id="12" name="Picture 11" descr="A blue and black logo&#10;&#10;Description automatically generated">
            <a:extLst>
              <a:ext uri="{FF2B5EF4-FFF2-40B4-BE49-F238E27FC236}">
                <a16:creationId xmlns:a16="http://schemas.microsoft.com/office/drawing/2014/main" id="{B2F77FAC-C9DE-B8E4-48E4-09A65E45AB21}"/>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13" name="TextBox 3">
            <a:extLst>
              <a:ext uri="{FF2B5EF4-FFF2-40B4-BE49-F238E27FC236}">
                <a16:creationId xmlns:a16="http://schemas.microsoft.com/office/drawing/2014/main" id="{6220157F-2099-718B-0B61-EB821232A770}"/>
              </a:ext>
            </a:extLst>
          </p:cNvPr>
          <p:cNvSpPr txBox="1"/>
          <p:nvPr/>
        </p:nvSpPr>
        <p:spPr>
          <a:xfrm>
            <a:off x="1028700" y="1080000"/>
            <a:ext cx="125349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a:rPr>
              <a:t>WHAT DO THE WORDS MEAN?</a:t>
            </a:r>
          </a:p>
        </p:txBody>
      </p:sp>
    </p:spTree>
    <p:extLst>
      <p:ext uri="{BB962C8B-B14F-4D97-AF65-F5344CB8AC3E}">
        <p14:creationId xmlns:p14="http://schemas.microsoft.com/office/powerpoint/2010/main" val="7559438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11" name="Group 11"/>
          <p:cNvGrpSpPr/>
          <p:nvPr/>
        </p:nvGrpSpPr>
        <p:grpSpPr>
          <a:xfrm>
            <a:off x="1" y="0"/>
            <a:ext cx="18288000" cy="2894269"/>
            <a:chOff x="0" y="0"/>
            <a:chExt cx="4936713" cy="227113"/>
          </a:xfrm>
        </p:grpSpPr>
        <p:sp>
          <p:nvSpPr>
            <p:cNvPr id="12" name="Freeform 12"/>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3" name="TextBox 13"/>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10287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 name="Group 4"/>
          <p:cNvGrpSpPr/>
          <p:nvPr/>
        </p:nvGrpSpPr>
        <p:grpSpPr>
          <a:xfrm>
            <a:off x="1232153" y="3695700"/>
            <a:ext cx="7173423" cy="4292874"/>
            <a:chOff x="0" y="0"/>
            <a:chExt cx="1515567" cy="972307"/>
          </a:xfrm>
        </p:grpSpPr>
        <p:sp>
          <p:nvSpPr>
            <p:cNvPr id="5" name="Freeform 5"/>
            <p:cNvSpPr/>
            <p:nvPr/>
          </p:nvSpPr>
          <p:spPr>
            <a:xfrm>
              <a:off x="0" y="0"/>
              <a:ext cx="1515567"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CCDADD"/>
            </a:solidFill>
          </p:spPr>
          <p:txBody>
            <a:bodyPr/>
            <a:lstStyle/>
            <a:p>
              <a:endParaRPr lang="en-DK"/>
            </a:p>
          </p:txBody>
        </p:sp>
        <p:sp>
          <p:nvSpPr>
            <p:cNvPr id="6" name="TextBox 6"/>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grpSp>
        <p:nvGrpSpPr>
          <p:cNvPr id="7" name="Group 7"/>
          <p:cNvGrpSpPr/>
          <p:nvPr/>
        </p:nvGrpSpPr>
        <p:grpSpPr>
          <a:xfrm>
            <a:off x="9144000" y="5490447"/>
            <a:ext cx="7491176" cy="3804569"/>
            <a:chOff x="0" y="0"/>
            <a:chExt cx="1515567" cy="972307"/>
          </a:xfrm>
        </p:grpSpPr>
        <p:sp>
          <p:nvSpPr>
            <p:cNvPr id="8" name="Freeform 8"/>
            <p:cNvSpPr/>
            <p:nvPr/>
          </p:nvSpPr>
          <p:spPr>
            <a:xfrm>
              <a:off x="0" y="0"/>
              <a:ext cx="1515567"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9AC4F8"/>
            </a:solidFill>
          </p:spPr>
          <p:txBody>
            <a:bodyPr/>
            <a:lstStyle/>
            <a:p>
              <a:endParaRPr lang="en-DK" dirty="0"/>
            </a:p>
          </p:txBody>
        </p:sp>
        <p:sp>
          <p:nvSpPr>
            <p:cNvPr id="9" name="TextBox 9"/>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sp>
        <p:nvSpPr>
          <p:cNvPr id="10" name="TextBox 10"/>
          <p:cNvSpPr txBox="1"/>
          <p:nvPr/>
        </p:nvSpPr>
        <p:spPr>
          <a:xfrm>
            <a:off x="1750056" y="4182467"/>
            <a:ext cx="6173543" cy="3339569"/>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combines math, statistics, programming and algorithms with </a:t>
            </a:r>
            <a:r>
              <a:rPr lang="en-US" sz="2800" b="1" dirty="0">
                <a:solidFill>
                  <a:srgbClr val="404040"/>
                </a:solidFill>
                <a:latin typeface="Montserrat" pitchFamily="2" charset="77"/>
              </a:rPr>
              <a:t>domain</a:t>
            </a:r>
            <a:r>
              <a:rPr lang="en-US" sz="2800" dirty="0">
                <a:solidFill>
                  <a:srgbClr val="404040"/>
                </a:solidFill>
                <a:latin typeface="Montserrat" pitchFamily="2" charset="77"/>
              </a:rPr>
              <a:t> </a:t>
            </a:r>
            <a:r>
              <a:rPr lang="en-US" sz="2800" b="1" dirty="0">
                <a:solidFill>
                  <a:srgbClr val="404040"/>
                </a:solidFill>
                <a:latin typeface="Montserrat" pitchFamily="2" charset="77"/>
              </a:rPr>
              <a:t>expertise</a:t>
            </a:r>
            <a:r>
              <a:rPr lang="en-US" sz="2800" dirty="0">
                <a:solidFill>
                  <a:srgbClr val="404040"/>
                </a:solidFill>
                <a:latin typeface="Montserrat" pitchFamily="2" charset="77"/>
              </a:rPr>
              <a:t> in order to extract insights from data.</a:t>
            </a:r>
          </a:p>
          <a:p>
            <a:pPr>
              <a:lnSpc>
                <a:spcPts val="4392"/>
              </a:lnSpc>
            </a:pPr>
            <a:r>
              <a:rPr lang="en-US" sz="2800" dirty="0">
                <a:solidFill>
                  <a:srgbClr val="404040"/>
                </a:solidFill>
                <a:latin typeface="Montserrat" pitchFamily="2" charset="77"/>
              </a:rPr>
              <a:t>- </a:t>
            </a:r>
            <a:r>
              <a:rPr lang="en-US" sz="2800" b="1" dirty="0">
                <a:solidFill>
                  <a:srgbClr val="404040"/>
                </a:solidFill>
                <a:latin typeface="Montserrat" pitchFamily="2" charset="77"/>
              </a:rPr>
              <a:t>IBM</a:t>
            </a:r>
          </a:p>
        </p:txBody>
      </p:sp>
      <p:sp>
        <p:nvSpPr>
          <p:cNvPr id="14" name="TextBox 14"/>
          <p:cNvSpPr txBox="1"/>
          <p:nvPr/>
        </p:nvSpPr>
        <p:spPr>
          <a:xfrm>
            <a:off x="9700975" y="5967099"/>
            <a:ext cx="6397683" cy="2768900"/>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the processing of data with the goal to </a:t>
            </a:r>
            <a:r>
              <a:rPr lang="en-US" sz="2800" b="1" dirty="0">
                <a:solidFill>
                  <a:srgbClr val="404040"/>
                </a:solidFill>
                <a:latin typeface="Montserrat" pitchFamily="2" charset="77"/>
              </a:rPr>
              <a:t>learn something </a:t>
            </a:r>
            <a:r>
              <a:rPr lang="en-US" sz="2800" dirty="0">
                <a:solidFill>
                  <a:srgbClr val="404040"/>
                </a:solidFill>
                <a:latin typeface="Montserrat" pitchFamily="2" charset="77"/>
              </a:rPr>
              <a:t>about its characteristics or answer a question.</a:t>
            </a:r>
          </a:p>
          <a:p>
            <a:pPr>
              <a:lnSpc>
                <a:spcPts val="4392"/>
              </a:lnSpc>
            </a:pPr>
            <a:r>
              <a:rPr lang="en-US" sz="2800" dirty="0">
                <a:solidFill>
                  <a:srgbClr val="404040"/>
                </a:solidFill>
                <a:latin typeface="Montserrat" pitchFamily="2" charset="77"/>
              </a:rPr>
              <a:t>- </a:t>
            </a:r>
            <a:r>
              <a:rPr lang="en-US" sz="2800" b="1" dirty="0" err="1">
                <a:solidFill>
                  <a:srgbClr val="404040"/>
                </a:solidFill>
                <a:latin typeface="Montserrat" pitchFamily="2" charset="77"/>
              </a:rPr>
              <a:t>HeaDS</a:t>
            </a:r>
            <a:endParaRPr lang="en-US" sz="2800" b="1" dirty="0">
              <a:solidFill>
                <a:srgbClr val="404040"/>
              </a:solidFill>
              <a:latin typeface="Montserrat" pitchFamily="2" charset="77"/>
            </a:endParaRPr>
          </a:p>
        </p:txBody>
      </p:sp>
      <p:pic>
        <p:nvPicPr>
          <p:cNvPr id="16" name="Picture 15">
            <a:extLst>
              <a:ext uri="{FF2B5EF4-FFF2-40B4-BE49-F238E27FC236}">
                <a16:creationId xmlns:a16="http://schemas.microsoft.com/office/drawing/2014/main" id="{A53057D5-0825-A3AB-A7EB-B95D7037B53E}"/>
              </a:ext>
            </a:extLst>
          </p:cNvPr>
          <p:cNvPicPr>
            <a:picLocks noChangeAspect="1"/>
          </p:cNvPicPr>
          <p:nvPr/>
        </p:nvPicPr>
        <p:blipFill>
          <a:blip r:embed="rId3"/>
          <a:stretch>
            <a:fillRect/>
          </a:stretch>
        </p:blipFill>
        <p:spPr>
          <a:xfrm>
            <a:off x="12349308" y="1295940"/>
            <a:ext cx="5502826" cy="3130350"/>
          </a:xfrm>
          <a:prstGeom prst="rect">
            <a:avLst/>
          </a:prstGeom>
        </p:spPr>
      </p:pic>
      <p:pic>
        <p:nvPicPr>
          <p:cNvPr id="2" name="Picture 1" descr="A blue and black logo&#10;&#10;Description automatically generated">
            <a:extLst>
              <a:ext uri="{FF2B5EF4-FFF2-40B4-BE49-F238E27FC236}">
                <a16:creationId xmlns:a16="http://schemas.microsoft.com/office/drawing/2014/main" id="{9E124161-74F3-43A9-E6CA-8EC8D9FB0229}"/>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5" name="TextBox 9">
            <a:extLst>
              <a:ext uri="{FF2B5EF4-FFF2-40B4-BE49-F238E27FC236}">
                <a16:creationId xmlns:a16="http://schemas.microsoft.com/office/drawing/2014/main" id="{675294CD-E2CF-954F-408F-7991845E1F06}"/>
              </a:ext>
            </a:extLst>
          </p:cNvPr>
          <p:cNvSpPr txBox="1"/>
          <p:nvPr/>
        </p:nvSpPr>
        <p:spPr>
          <a:xfrm>
            <a:off x="1028700" y="3565368"/>
            <a:ext cx="8115300" cy="5997732"/>
          </a:xfrm>
          <a:prstGeom prst="rect">
            <a:avLst/>
          </a:prstGeom>
        </p:spPr>
        <p:txBody>
          <a:bodyPr wrap="square" lIns="0" tIns="0" rIns="0" bIns="0" rtlCol="0" anchor="t">
            <a:spAutoFit/>
          </a:bodyPr>
          <a:lstStyle/>
          <a:p>
            <a:pPr>
              <a:lnSpc>
                <a:spcPts val="3904"/>
              </a:lnSpc>
            </a:pPr>
            <a:endParaRPr lang="en-US" sz="2800" u="sng" dirty="0">
              <a:solidFill>
                <a:srgbClr val="404040"/>
              </a:solidFill>
              <a:latin typeface="Montserrat" pitchFamily="2" charset="77"/>
            </a:endParaRPr>
          </a:p>
          <a:p>
            <a:pPr marL="690881" lvl="1" indent="-345440">
              <a:lnSpc>
                <a:spcPts val="3904"/>
              </a:lnSpc>
              <a:buFont typeface="Arial"/>
              <a:buChar char="•"/>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an umbrella term.</a:t>
            </a:r>
          </a:p>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A </a:t>
            </a:r>
            <a:r>
              <a:rPr lang="en-US" sz="2800" b="1" dirty="0">
                <a:solidFill>
                  <a:srgbClr val="404040"/>
                </a:solidFill>
                <a:latin typeface="Montserrat" pitchFamily="2" charset="77"/>
              </a:rPr>
              <a:t>cross-disciplinary</a:t>
            </a:r>
            <a:r>
              <a:rPr lang="en-US" sz="2800" dirty="0">
                <a:solidFill>
                  <a:srgbClr val="404040"/>
                </a:solidFill>
                <a:latin typeface="Montserrat" pitchFamily="2" charset="77"/>
              </a:rPr>
              <a:t> undertaking that draws on many disciplines and is in turn becoming part of many disciplines.</a:t>
            </a:r>
          </a:p>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Data matters, one size analysis does not fit all.</a:t>
            </a:r>
          </a:p>
          <a:p>
            <a:pPr marL="690881" lvl="1" indent="-345440">
              <a:lnSpc>
                <a:spcPts val="3904"/>
              </a:lnSpc>
              <a:buFont typeface="Arial"/>
              <a:buChar char="•"/>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In Health Data Science the Domains are</a:t>
            </a:r>
          </a:p>
          <a:p>
            <a:pPr>
              <a:lnSpc>
                <a:spcPts val="3904"/>
              </a:lnSpc>
            </a:pPr>
            <a:r>
              <a:rPr lang="en-US" sz="3200" dirty="0">
                <a:solidFill>
                  <a:srgbClr val="404040"/>
                </a:solidFill>
                <a:latin typeface="Now"/>
              </a:rPr>
              <a:t> </a:t>
            </a:r>
          </a:p>
        </p:txBody>
      </p:sp>
      <p:sp>
        <p:nvSpPr>
          <p:cNvPr id="5" name="Freeform 12">
            <a:extLst>
              <a:ext uri="{FF2B5EF4-FFF2-40B4-BE49-F238E27FC236}">
                <a16:creationId xmlns:a16="http://schemas.microsoft.com/office/drawing/2014/main" id="{23BE8142-B8F9-39C2-78E8-944DF6E69CE4}"/>
              </a:ext>
            </a:extLst>
          </p:cNvPr>
          <p:cNvSpPr/>
          <p:nvPr/>
        </p:nvSpPr>
        <p:spPr>
          <a:xfrm>
            <a:off x="1" y="499098"/>
            <a:ext cx="18288000" cy="2188541"/>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TextBox 3">
            <a:extLst>
              <a:ext uri="{FF2B5EF4-FFF2-40B4-BE49-F238E27FC236}">
                <a16:creationId xmlns:a16="http://schemas.microsoft.com/office/drawing/2014/main" id="{1C887D9A-DC10-8E11-2C8D-FBE4A86A20C0}"/>
              </a:ext>
            </a:extLst>
          </p:cNvPr>
          <p:cNvSpPr txBox="1"/>
          <p:nvPr/>
        </p:nvSpPr>
        <p:spPr>
          <a:xfrm>
            <a:off x="10287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3" name="Group 42">
            <a:extLst>
              <a:ext uri="{FF2B5EF4-FFF2-40B4-BE49-F238E27FC236}">
                <a16:creationId xmlns:a16="http://schemas.microsoft.com/office/drawing/2014/main" id="{FAC102BE-AEAD-9F23-AA55-EBB5AFD4376F}"/>
              </a:ext>
            </a:extLst>
          </p:cNvPr>
          <p:cNvGrpSpPr>
            <a:grpSpLocks noChangeAspect="1"/>
          </p:cNvGrpSpPr>
          <p:nvPr/>
        </p:nvGrpSpPr>
        <p:grpSpPr>
          <a:xfrm>
            <a:off x="10134600" y="3086100"/>
            <a:ext cx="7086600" cy="6394244"/>
            <a:chOff x="9906000" y="3213025"/>
            <a:chExt cx="7620000" cy="6875531"/>
          </a:xfrm>
        </p:grpSpPr>
        <p:grpSp>
          <p:nvGrpSpPr>
            <p:cNvPr id="20" name="Group 12">
              <a:extLst>
                <a:ext uri="{FF2B5EF4-FFF2-40B4-BE49-F238E27FC236}">
                  <a16:creationId xmlns:a16="http://schemas.microsoft.com/office/drawing/2014/main" id="{CBF112A2-EAFC-B849-571F-861A929F93AB}"/>
                </a:ext>
              </a:extLst>
            </p:cNvPr>
            <p:cNvGrpSpPr>
              <a:grpSpLocks noChangeAspect="1"/>
            </p:cNvGrpSpPr>
            <p:nvPr/>
          </p:nvGrpSpPr>
          <p:grpSpPr>
            <a:xfrm>
              <a:off x="11267987" y="3213025"/>
              <a:ext cx="4680000" cy="4680000"/>
              <a:chOff x="-33631" y="-89227"/>
              <a:chExt cx="809173" cy="825827"/>
            </a:xfrm>
          </p:grpSpPr>
          <p:sp>
            <p:nvSpPr>
              <p:cNvPr id="21" name="Freeform 13">
                <a:extLst>
                  <a:ext uri="{FF2B5EF4-FFF2-40B4-BE49-F238E27FC236}">
                    <a16:creationId xmlns:a16="http://schemas.microsoft.com/office/drawing/2014/main" id="{0C31A633-CF5F-9511-0B8C-B8C5AD36D043}"/>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D2B4">
                  <a:alpha val="60000"/>
                </a:srgbClr>
              </a:solidFill>
              <a:ln w="19050">
                <a:solidFill>
                  <a:srgbClr val="3B4A52">
                    <a:alpha val="60000"/>
                  </a:srgbClr>
                </a:solidFill>
              </a:ln>
            </p:spPr>
            <p:txBody>
              <a:bodyPr/>
              <a:lstStyle/>
              <a:p>
                <a:endParaRPr lang="en-DK" dirty="0"/>
              </a:p>
            </p:txBody>
          </p:sp>
          <p:sp>
            <p:nvSpPr>
              <p:cNvPr id="22" name="TextBox 14">
                <a:extLst>
                  <a:ext uri="{FF2B5EF4-FFF2-40B4-BE49-F238E27FC236}">
                    <a16:creationId xmlns:a16="http://schemas.microsoft.com/office/drawing/2014/main" id="{0C24E3D1-AD9F-1393-4403-EB29978BE30D}"/>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0" name="Group 6">
              <a:extLst>
                <a:ext uri="{FF2B5EF4-FFF2-40B4-BE49-F238E27FC236}">
                  <a16:creationId xmlns:a16="http://schemas.microsoft.com/office/drawing/2014/main" id="{0E5A03D2-A121-0B6A-56C8-F9ECE106B0F4}"/>
                </a:ext>
              </a:extLst>
            </p:cNvPr>
            <p:cNvGrpSpPr>
              <a:grpSpLocks noChangeAspect="1"/>
            </p:cNvGrpSpPr>
            <p:nvPr/>
          </p:nvGrpSpPr>
          <p:grpSpPr>
            <a:xfrm>
              <a:off x="12735839" y="5408556"/>
              <a:ext cx="4659116" cy="4680000"/>
              <a:chOff x="1813" y="0"/>
              <a:chExt cx="809173" cy="812800"/>
            </a:xfrm>
          </p:grpSpPr>
          <p:sp>
            <p:nvSpPr>
              <p:cNvPr id="14" name="Freeform 7">
                <a:extLst>
                  <a:ext uri="{FF2B5EF4-FFF2-40B4-BE49-F238E27FC236}">
                    <a16:creationId xmlns:a16="http://schemas.microsoft.com/office/drawing/2014/main" id="{F46568F3-60CA-F7B2-0E9A-D9C392A631D0}"/>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16" name="TextBox 8">
                <a:extLst>
                  <a:ext uri="{FF2B5EF4-FFF2-40B4-BE49-F238E27FC236}">
                    <a16:creationId xmlns:a16="http://schemas.microsoft.com/office/drawing/2014/main" id="{4812BDE6-724D-1B8F-FC92-1861AE50FBD2}"/>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17" name="Group 9">
              <a:extLst>
                <a:ext uri="{FF2B5EF4-FFF2-40B4-BE49-F238E27FC236}">
                  <a16:creationId xmlns:a16="http://schemas.microsoft.com/office/drawing/2014/main" id="{FDC1E5CC-5370-BB66-044E-9BA9B81E15BC}"/>
                </a:ext>
              </a:extLst>
            </p:cNvPr>
            <p:cNvGrpSpPr>
              <a:grpSpLocks noChangeAspect="1"/>
            </p:cNvGrpSpPr>
            <p:nvPr/>
          </p:nvGrpSpPr>
          <p:grpSpPr>
            <a:xfrm>
              <a:off x="9906000" y="5329587"/>
              <a:ext cx="4680000" cy="4680000"/>
              <a:chOff x="10788" y="24573"/>
              <a:chExt cx="809173" cy="812800"/>
            </a:xfrm>
          </p:grpSpPr>
          <p:sp>
            <p:nvSpPr>
              <p:cNvPr id="18" name="Freeform 10">
                <a:extLst>
                  <a:ext uri="{FF2B5EF4-FFF2-40B4-BE49-F238E27FC236}">
                    <a16:creationId xmlns:a16="http://schemas.microsoft.com/office/drawing/2014/main" id="{8194926F-1EFA-ACAB-6670-89FDA9F21367}"/>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AC4F8">
                  <a:alpha val="60000"/>
                </a:srgbClr>
              </a:solidFill>
              <a:ln w="19050">
                <a:solidFill>
                  <a:srgbClr val="3B4A52">
                    <a:alpha val="60000"/>
                  </a:srgbClr>
                </a:solidFill>
              </a:ln>
            </p:spPr>
            <p:txBody>
              <a:bodyPr/>
              <a:lstStyle/>
              <a:p>
                <a:endParaRPr lang="en-DK" dirty="0"/>
              </a:p>
            </p:txBody>
          </p:sp>
          <p:sp>
            <p:nvSpPr>
              <p:cNvPr id="19" name="TextBox 11">
                <a:extLst>
                  <a:ext uri="{FF2B5EF4-FFF2-40B4-BE49-F238E27FC236}">
                    <a16:creationId xmlns:a16="http://schemas.microsoft.com/office/drawing/2014/main" id="{4BDC726B-8906-155D-28DE-C978138D2A2B}"/>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3" name="TextBox 21">
              <a:extLst>
                <a:ext uri="{FF2B5EF4-FFF2-40B4-BE49-F238E27FC236}">
                  <a16:creationId xmlns:a16="http://schemas.microsoft.com/office/drawing/2014/main" id="{F20589DC-02D0-1E0A-641E-4D1EC5D13F71}"/>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24" name="TextBox 22">
              <a:extLst>
                <a:ext uri="{FF2B5EF4-FFF2-40B4-BE49-F238E27FC236}">
                  <a16:creationId xmlns:a16="http://schemas.microsoft.com/office/drawing/2014/main" id="{2729DF05-4341-D670-0BDD-CDC6F6466F31}"/>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25" name="TextBox 23">
              <a:extLst>
                <a:ext uri="{FF2B5EF4-FFF2-40B4-BE49-F238E27FC236}">
                  <a16:creationId xmlns:a16="http://schemas.microsoft.com/office/drawing/2014/main" id="{E8EB9550-A1F1-E5D1-DCE4-DA76F480C5A6}"/>
                </a:ext>
              </a:extLst>
            </p:cNvPr>
            <p:cNvSpPr txBox="1"/>
            <p:nvPr/>
          </p:nvSpPr>
          <p:spPr>
            <a:xfrm>
              <a:off x="14432898" y="7124700"/>
              <a:ext cx="3093102" cy="851708"/>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DOMAIN KNOWLEDGE</a:t>
              </a:r>
            </a:p>
          </p:txBody>
        </p:sp>
        <p:sp>
          <p:nvSpPr>
            <p:cNvPr id="28" name="TextBox 31">
              <a:extLst>
                <a:ext uri="{FF2B5EF4-FFF2-40B4-BE49-F238E27FC236}">
                  <a16:creationId xmlns:a16="http://schemas.microsoft.com/office/drawing/2014/main" id="{273CC1EE-8DB4-072E-599A-AD592CB6FF20}"/>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29" name="TextBox 37">
              <a:extLst>
                <a:ext uri="{FF2B5EF4-FFF2-40B4-BE49-F238E27FC236}">
                  <a16:creationId xmlns:a16="http://schemas.microsoft.com/office/drawing/2014/main" id="{C6F0446D-FF68-0372-6C06-FEA7FD1821E3}"/>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0" name="TextBox 21">
              <a:extLst>
                <a:ext uri="{FF2B5EF4-FFF2-40B4-BE49-F238E27FC236}">
                  <a16:creationId xmlns:a16="http://schemas.microsoft.com/office/drawing/2014/main" id="{1C4C939C-5A79-C53C-0F79-EB13B8287F10}"/>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2" name="TextBox 21">
              <a:extLst>
                <a:ext uri="{FF2B5EF4-FFF2-40B4-BE49-F238E27FC236}">
                  <a16:creationId xmlns:a16="http://schemas.microsoft.com/office/drawing/2014/main" id="{FE5B9E22-0E60-5664-3CDB-0DD4CCDB5038}"/>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7" name="Picture 36">
              <a:extLst>
                <a:ext uri="{FF2B5EF4-FFF2-40B4-BE49-F238E27FC236}">
                  <a16:creationId xmlns:a16="http://schemas.microsoft.com/office/drawing/2014/main" id="{3B629F14-B413-CDE2-4DCB-D07A91EE1EFB}"/>
                </a:ext>
              </a:extLst>
            </p:cNvPr>
            <p:cNvPicPr>
              <a:picLocks noChangeAspect="1"/>
            </p:cNvPicPr>
            <p:nvPr/>
          </p:nvPicPr>
          <p:blipFill rotWithShape="1">
            <a:blip r:embed="rId3"/>
            <a:srcRect l="13453"/>
            <a:stretch/>
          </p:blipFill>
          <p:spPr>
            <a:xfrm>
              <a:off x="11563407" y="7821771"/>
              <a:ext cx="1108924" cy="1268856"/>
            </a:xfrm>
            <a:prstGeom prst="rect">
              <a:avLst/>
            </a:prstGeom>
          </p:spPr>
        </p:pic>
        <p:pic>
          <p:nvPicPr>
            <p:cNvPr id="40" name="Picture 39">
              <a:extLst>
                <a:ext uri="{FF2B5EF4-FFF2-40B4-BE49-F238E27FC236}">
                  <a16:creationId xmlns:a16="http://schemas.microsoft.com/office/drawing/2014/main" id="{FAAC3EF9-CAF2-987B-2F52-170A532D19FB}"/>
                </a:ext>
              </a:extLst>
            </p:cNvPr>
            <p:cNvPicPr>
              <a:picLocks noChangeAspect="1"/>
            </p:cNvPicPr>
            <p:nvPr/>
          </p:nvPicPr>
          <p:blipFill>
            <a:blip r:embed="rId4"/>
            <a:stretch>
              <a:fillRect/>
            </a:stretch>
          </p:blipFill>
          <p:spPr>
            <a:xfrm>
              <a:off x="14558776" y="8115300"/>
              <a:ext cx="1435100" cy="1117600"/>
            </a:xfrm>
            <a:prstGeom prst="rect">
              <a:avLst/>
            </a:prstGeom>
          </p:spPr>
        </p:pic>
        <p:pic>
          <p:nvPicPr>
            <p:cNvPr id="41" name="Picture 40">
              <a:extLst>
                <a:ext uri="{FF2B5EF4-FFF2-40B4-BE49-F238E27FC236}">
                  <a16:creationId xmlns:a16="http://schemas.microsoft.com/office/drawing/2014/main" id="{EDF5A022-BB3C-3740-D8BB-642E58C587D0}"/>
                </a:ext>
              </a:extLst>
            </p:cNvPr>
            <p:cNvPicPr>
              <a:picLocks noChangeAspect="1"/>
            </p:cNvPicPr>
            <p:nvPr/>
          </p:nvPicPr>
          <p:blipFill>
            <a:blip r:embed="rId5"/>
            <a:stretch>
              <a:fillRect/>
            </a:stretch>
          </p:blipFill>
          <p:spPr>
            <a:xfrm>
              <a:off x="13061237" y="4610100"/>
              <a:ext cx="1111963" cy="624905"/>
            </a:xfrm>
            <a:prstGeom prst="rect">
              <a:avLst/>
            </a:prstGeom>
          </p:spPr>
        </p:pic>
      </p:grpSp>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6" cstate="print">
            <a:extLst>
              <a:ext uri="{BEBA8EAE-BF5A-486C-A8C5-ECC9F3942E4B}">
                <a14:imgProps xmlns:a14="http://schemas.microsoft.com/office/drawing/2010/main">
                  <a14:imgLayer r:embed="rId7">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569415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8" name="Group 11">
            <a:extLst>
              <a:ext uri="{FF2B5EF4-FFF2-40B4-BE49-F238E27FC236}">
                <a16:creationId xmlns:a16="http://schemas.microsoft.com/office/drawing/2014/main" id="{DD8F71D3-BD8D-C8C1-3956-EDAC92718116}"/>
              </a:ext>
            </a:extLst>
          </p:cNvPr>
          <p:cNvGrpSpPr/>
          <p:nvPr/>
        </p:nvGrpSpPr>
        <p:grpSpPr>
          <a:xfrm>
            <a:off x="1" y="0"/>
            <a:ext cx="18288000" cy="2894269"/>
            <a:chOff x="0" y="0"/>
            <a:chExt cx="4936713" cy="227113"/>
          </a:xfrm>
        </p:grpSpPr>
        <p:sp>
          <p:nvSpPr>
            <p:cNvPr id="9" name="Freeform 12">
              <a:extLst>
                <a:ext uri="{FF2B5EF4-FFF2-40B4-BE49-F238E27FC236}">
                  <a16:creationId xmlns:a16="http://schemas.microsoft.com/office/drawing/2014/main" id="{5888B632-40B7-256D-2312-19DBE557036F}"/>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0" name="TextBox 13">
              <a:extLst>
                <a:ext uri="{FF2B5EF4-FFF2-40B4-BE49-F238E27FC236}">
                  <a16:creationId xmlns:a16="http://schemas.microsoft.com/office/drawing/2014/main" id="{7160F94A-9F9A-9087-B683-0828F33C9F5F}"/>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1028700" y="1080000"/>
            <a:ext cx="15814788"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WHY DO WE WORK WITH DATA?</a:t>
            </a:r>
          </a:p>
        </p:txBody>
      </p:sp>
      <p:grpSp>
        <p:nvGrpSpPr>
          <p:cNvPr id="4" name="Group 4"/>
          <p:cNvGrpSpPr/>
          <p:nvPr/>
        </p:nvGrpSpPr>
        <p:grpSpPr>
          <a:xfrm>
            <a:off x="1117" y="9051572"/>
            <a:ext cx="18286883" cy="4690352"/>
            <a:chOff x="0" y="-9525"/>
            <a:chExt cx="4936713" cy="822325"/>
          </a:xfrm>
        </p:grpSpPr>
        <p:sp>
          <p:nvSpPr>
            <p:cNvPr id="5" name="Freeform 5"/>
            <p:cNvSpPr/>
            <p:nvPr/>
          </p:nvSpPr>
          <p:spPr>
            <a:xfrm>
              <a:off x="0" y="0"/>
              <a:ext cx="4936713" cy="207074"/>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6" name="TextBox 6"/>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7" name="TextBox 7"/>
          <p:cNvSpPr txBox="1"/>
          <p:nvPr/>
        </p:nvSpPr>
        <p:spPr>
          <a:xfrm>
            <a:off x="1447800" y="4152900"/>
            <a:ext cx="9924496" cy="3406895"/>
          </a:xfrm>
          <a:prstGeom prst="rect">
            <a:avLst/>
          </a:prstGeom>
        </p:spPr>
        <p:txBody>
          <a:bodyPr wrap="square" lIns="0" tIns="0" rIns="0" bIns="0" rtlCol="0" anchor="t">
            <a:spAutoFit/>
          </a:bodyPr>
          <a:lstStyle/>
          <a:p>
            <a:pPr>
              <a:lnSpc>
                <a:spcPts val="4480"/>
              </a:lnSpc>
            </a:pPr>
            <a:r>
              <a:rPr lang="en-US" sz="2800" dirty="0">
                <a:solidFill>
                  <a:srgbClr val="404040"/>
                </a:solidFill>
                <a:latin typeface="Montserrat" pitchFamily="2" charset="77"/>
              </a:rPr>
              <a:t>To extract knowledge about how the world works and, if possible, make generalizations and predictions. </a:t>
            </a:r>
          </a:p>
          <a:p>
            <a:pPr>
              <a:lnSpc>
                <a:spcPts val="4480"/>
              </a:lnSpc>
            </a:pPr>
            <a:endParaRPr lang="en-US" sz="2800" dirty="0">
              <a:solidFill>
                <a:srgbClr val="404040"/>
              </a:solidFill>
              <a:latin typeface="Montserrat" pitchFamily="2" charset="77"/>
            </a:endParaRPr>
          </a:p>
          <a:p>
            <a:pPr>
              <a:lnSpc>
                <a:spcPts val="4480"/>
              </a:lnSpc>
            </a:pPr>
            <a:r>
              <a:rPr lang="en-US" sz="2800" dirty="0">
                <a:solidFill>
                  <a:srgbClr val="404040"/>
                </a:solidFill>
                <a:latin typeface="Montserrat" pitchFamily="2" charset="77"/>
              </a:rPr>
              <a:t>Data Science is the more </a:t>
            </a:r>
            <a:r>
              <a:rPr lang="en-US" sz="2800" b="1" dirty="0">
                <a:solidFill>
                  <a:srgbClr val="404040"/>
                </a:solidFill>
                <a:latin typeface="Montserrat" pitchFamily="2" charset="77"/>
              </a:rPr>
              <a:t>formalized process </a:t>
            </a:r>
            <a:r>
              <a:rPr lang="en-US" sz="2800" dirty="0">
                <a:solidFill>
                  <a:srgbClr val="404040"/>
                </a:solidFill>
                <a:latin typeface="Montserrat" pitchFamily="2" charset="77"/>
              </a:rPr>
              <a:t>where we make use of tools such as computers and algorithms to help us make sense of </a:t>
            </a:r>
            <a:r>
              <a:rPr lang="en-US" sz="2800" b="1" dirty="0">
                <a:solidFill>
                  <a:srgbClr val="404040"/>
                </a:solidFill>
                <a:latin typeface="Montserrat" pitchFamily="2" charset="77"/>
              </a:rPr>
              <a:t>vast amounts data</a:t>
            </a:r>
            <a:r>
              <a:rPr lang="en-US" sz="2800" dirty="0">
                <a:solidFill>
                  <a:srgbClr val="404040"/>
                </a:solidFill>
                <a:latin typeface="Montserrat" pitchFamily="2" charset="77"/>
              </a:rPr>
              <a:t>.  </a:t>
            </a:r>
          </a:p>
        </p:txBody>
      </p:sp>
      <p:pic>
        <p:nvPicPr>
          <p:cNvPr id="14" name="Picture 13">
            <a:extLst>
              <a:ext uri="{FF2B5EF4-FFF2-40B4-BE49-F238E27FC236}">
                <a16:creationId xmlns:a16="http://schemas.microsoft.com/office/drawing/2014/main" id="{73078D59-3521-3665-67E5-7A44AA25EBB6}"/>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
                    </a14:imgEffect>
                  </a14:imgLayer>
                </a14:imgProps>
              </a:ext>
              <a:ext uri="{28A0092B-C50C-407E-A947-70E740481C1C}">
                <a14:useLocalDpi xmlns:a14="http://schemas.microsoft.com/office/drawing/2010/main" val="0"/>
              </a:ext>
            </a:extLst>
          </a:blip>
          <a:srcRect l="21429" r="14287"/>
          <a:stretch/>
        </p:blipFill>
        <p:spPr>
          <a:xfrm>
            <a:off x="12420600" y="3610280"/>
            <a:ext cx="5047696" cy="5234864"/>
          </a:xfrm>
          <a:prstGeom prst="rect">
            <a:avLst/>
          </a:prstGeom>
        </p:spPr>
      </p:pic>
      <p:pic>
        <p:nvPicPr>
          <p:cNvPr id="2" name="Picture 1" descr="A blue and black logo&#10;&#10;Description automatically generated">
            <a:extLst>
              <a:ext uri="{FF2B5EF4-FFF2-40B4-BE49-F238E27FC236}">
                <a16:creationId xmlns:a16="http://schemas.microsoft.com/office/drawing/2014/main" id="{71B8AD1C-4BA3-F70C-91B2-FDFEC6997D80}"/>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61258ED-BC18-FA04-32E8-31AF95667930}"/>
              </a:ext>
            </a:extLst>
          </p:cNvPr>
          <p:cNvSpPr/>
          <p:nvPr/>
        </p:nvSpPr>
        <p:spPr>
          <a:xfrm>
            <a:off x="0" y="2400300"/>
            <a:ext cx="18288000" cy="788670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p>
        </p:txBody>
      </p:sp>
      <p:sp>
        <p:nvSpPr>
          <p:cNvPr id="6" name="TextBox 6"/>
          <p:cNvSpPr txBox="1"/>
          <p:nvPr/>
        </p:nvSpPr>
        <p:spPr>
          <a:xfrm>
            <a:off x="3974643" y="4665070"/>
            <a:ext cx="4553932" cy="374013"/>
          </a:xfrm>
          <a:prstGeom prst="rect">
            <a:avLst/>
          </a:prstGeom>
        </p:spPr>
        <p:txBody>
          <a:bodyPr lIns="0" tIns="0" rIns="0" bIns="0" rtlCol="0" anchor="t">
            <a:spAutoFit/>
          </a:bodyPr>
          <a:lstStyle/>
          <a:p>
            <a:pPr>
              <a:lnSpc>
                <a:spcPts val="2928"/>
              </a:lnSpc>
              <a:spcBef>
                <a:spcPct val="0"/>
              </a:spcBef>
            </a:pPr>
            <a:r>
              <a:rPr lang="en-US" sz="3000" b="1" dirty="0">
                <a:solidFill>
                  <a:srgbClr val="404040"/>
                </a:solidFill>
                <a:latin typeface="Montserrat" pitchFamily="2" charset="77"/>
              </a:rPr>
              <a:t>INTRO</a:t>
            </a:r>
          </a:p>
        </p:txBody>
      </p:sp>
      <p:sp>
        <p:nvSpPr>
          <p:cNvPr id="7" name="TextBox 7"/>
          <p:cNvSpPr txBox="1"/>
          <p:nvPr/>
        </p:nvSpPr>
        <p:spPr>
          <a:xfrm>
            <a:off x="11383399" y="4665070"/>
            <a:ext cx="4686639" cy="374013"/>
          </a:xfrm>
          <a:prstGeom prst="rect">
            <a:avLst/>
          </a:prstGeom>
        </p:spPr>
        <p:txBody>
          <a:bodyPr lIns="0" tIns="0" rIns="0" bIns="0" rtlCol="0" anchor="t">
            <a:spAutoFit/>
          </a:bodyPr>
          <a:lstStyle/>
          <a:p>
            <a:pPr>
              <a:lnSpc>
                <a:spcPts val="2928"/>
              </a:lnSpc>
            </a:pPr>
            <a:r>
              <a:rPr lang="en-US" sz="3000" b="1" dirty="0">
                <a:solidFill>
                  <a:srgbClr val="404040"/>
                </a:solidFill>
                <a:latin typeface="Montserrat" pitchFamily="2" charset="77"/>
              </a:rPr>
              <a:t>DATA ANALYSIS</a:t>
            </a:r>
          </a:p>
        </p:txBody>
      </p:sp>
      <p:sp>
        <p:nvSpPr>
          <p:cNvPr id="8" name="TextBox 8"/>
          <p:cNvSpPr txBox="1"/>
          <p:nvPr/>
        </p:nvSpPr>
        <p:spPr>
          <a:xfrm>
            <a:off x="3974643" y="6134100"/>
            <a:ext cx="4189133" cy="374013"/>
          </a:xfrm>
          <a:prstGeom prst="rect">
            <a:avLst/>
          </a:prstGeom>
        </p:spPr>
        <p:txBody>
          <a:bodyPr wrap="square" lIns="0" tIns="0" rIns="0" bIns="0" rtlCol="0" anchor="t">
            <a:spAutoFit/>
          </a:bodyPr>
          <a:lstStyle/>
          <a:p>
            <a:pPr>
              <a:lnSpc>
                <a:spcPts val="2928"/>
              </a:lnSpc>
              <a:spcBef>
                <a:spcPct val="0"/>
              </a:spcBef>
            </a:pPr>
            <a:r>
              <a:rPr lang="en-US" sz="3000" b="1" dirty="0">
                <a:solidFill>
                  <a:srgbClr val="404040"/>
                </a:solidFill>
                <a:latin typeface="Montserrat" pitchFamily="2" charset="77"/>
              </a:rPr>
              <a:t>DATA COLLECTION</a:t>
            </a:r>
          </a:p>
        </p:txBody>
      </p:sp>
      <p:sp>
        <p:nvSpPr>
          <p:cNvPr id="9" name="TextBox 9"/>
          <p:cNvSpPr txBox="1"/>
          <p:nvPr/>
        </p:nvSpPr>
        <p:spPr>
          <a:xfrm>
            <a:off x="11383399" y="6170499"/>
            <a:ext cx="4686638" cy="374013"/>
          </a:xfrm>
          <a:prstGeom prst="rect">
            <a:avLst/>
          </a:prstGeom>
        </p:spPr>
        <p:txBody>
          <a:bodyPr wrap="square" lIns="0" tIns="0" rIns="0" bIns="0" rtlCol="0" anchor="t">
            <a:spAutoFit/>
          </a:bodyPr>
          <a:lstStyle/>
          <a:p>
            <a:pPr>
              <a:lnSpc>
                <a:spcPts val="2928"/>
              </a:lnSpc>
              <a:spcBef>
                <a:spcPct val="0"/>
              </a:spcBef>
            </a:pPr>
            <a:r>
              <a:rPr lang="en-US" sz="3000" b="1" dirty="0">
                <a:solidFill>
                  <a:srgbClr val="404040"/>
                </a:solidFill>
                <a:latin typeface="Montserrat" pitchFamily="2" charset="77"/>
              </a:rPr>
              <a:t>MODEL EVALUATION</a:t>
            </a:r>
          </a:p>
        </p:txBody>
      </p:sp>
      <p:sp>
        <p:nvSpPr>
          <p:cNvPr id="10" name="TextBox 10"/>
          <p:cNvSpPr txBox="1"/>
          <p:nvPr/>
        </p:nvSpPr>
        <p:spPr>
          <a:xfrm>
            <a:off x="3974643" y="7460574"/>
            <a:ext cx="4684686" cy="745910"/>
          </a:xfrm>
          <a:prstGeom prst="rect">
            <a:avLst/>
          </a:prstGeom>
        </p:spPr>
        <p:txBody>
          <a:bodyPr wrap="square" lIns="0" tIns="0" rIns="0" bIns="0" rtlCol="0" anchor="t">
            <a:spAutoFit/>
          </a:bodyPr>
          <a:lstStyle/>
          <a:p>
            <a:pPr>
              <a:lnSpc>
                <a:spcPts val="2928"/>
              </a:lnSpc>
            </a:pPr>
            <a:r>
              <a:rPr lang="en-US" sz="3000" b="1" dirty="0">
                <a:solidFill>
                  <a:srgbClr val="404040"/>
                </a:solidFill>
                <a:latin typeface="Montserrat" pitchFamily="2" charset="77"/>
              </a:rPr>
              <a:t>EXPLORATORY DATA ANALYSIS</a:t>
            </a:r>
          </a:p>
        </p:txBody>
      </p:sp>
      <p:sp>
        <p:nvSpPr>
          <p:cNvPr id="44" name="Oval 43">
            <a:extLst>
              <a:ext uri="{FF2B5EF4-FFF2-40B4-BE49-F238E27FC236}">
                <a16:creationId xmlns:a16="http://schemas.microsoft.com/office/drawing/2014/main" id="{3C33EF35-0E79-F464-4E6A-FF464091FCC6}"/>
              </a:ext>
            </a:extLst>
          </p:cNvPr>
          <p:cNvSpPr>
            <a:spLocks noChangeAspect="1"/>
          </p:cNvSpPr>
          <p:nvPr/>
        </p:nvSpPr>
        <p:spPr>
          <a:xfrm>
            <a:off x="9780034" y="7395721"/>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35" name="TextBox 35"/>
          <p:cNvSpPr txBox="1"/>
          <p:nvPr/>
        </p:nvSpPr>
        <p:spPr>
          <a:xfrm>
            <a:off x="11383399" y="7675928"/>
            <a:ext cx="4485496" cy="374013"/>
          </a:xfrm>
          <a:prstGeom prst="rect">
            <a:avLst/>
          </a:prstGeom>
        </p:spPr>
        <p:txBody>
          <a:bodyPr wrap="square" lIns="0" tIns="0" rIns="0" bIns="0" rtlCol="0" anchor="t">
            <a:spAutoFit/>
          </a:bodyPr>
          <a:lstStyle/>
          <a:p>
            <a:pPr>
              <a:lnSpc>
                <a:spcPts val="2928"/>
              </a:lnSpc>
              <a:spcBef>
                <a:spcPct val="0"/>
              </a:spcBef>
            </a:pPr>
            <a:r>
              <a:rPr lang="en-US" sz="3000" b="1" dirty="0">
                <a:solidFill>
                  <a:srgbClr val="404040"/>
                </a:solidFill>
                <a:latin typeface="Montserrat" pitchFamily="2" charset="77"/>
              </a:rPr>
              <a:t>CLOSING REMARKS</a:t>
            </a:r>
          </a:p>
        </p:txBody>
      </p:sp>
      <p:sp>
        <p:nvSpPr>
          <p:cNvPr id="37" name="TextBox 2">
            <a:extLst>
              <a:ext uri="{FF2B5EF4-FFF2-40B4-BE49-F238E27FC236}">
                <a16:creationId xmlns:a16="http://schemas.microsoft.com/office/drawing/2014/main" id="{A86C8C56-1233-7ECE-F0EF-CB9DAEDF1A1C}"/>
              </a:ext>
            </a:extLst>
          </p:cNvPr>
          <p:cNvSpPr txBox="1"/>
          <p:nvPr/>
        </p:nvSpPr>
        <p:spPr>
          <a:xfrm>
            <a:off x="4745930" y="1080000"/>
            <a:ext cx="8796139" cy="782265"/>
          </a:xfrm>
          <a:prstGeom prst="rect">
            <a:avLst/>
          </a:prstGeom>
        </p:spPr>
        <p:txBody>
          <a:bodyPr wrap="square" lIns="0" tIns="0" rIns="0" bIns="0" rtlCol="0" anchor="t">
            <a:spAutoFit/>
          </a:bodyPr>
          <a:lstStyle/>
          <a:p>
            <a:pPr algn="ctr">
              <a:lnSpc>
                <a:spcPts val="6093"/>
              </a:lnSpc>
              <a:spcBef>
                <a:spcPct val="0"/>
              </a:spcBef>
            </a:pPr>
            <a:r>
              <a:rPr lang="en-US" sz="6000" b="1" dirty="0">
                <a:solidFill>
                  <a:srgbClr val="404040"/>
                </a:solidFill>
                <a:latin typeface="Montserrat" pitchFamily="2" charset="77"/>
              </a:rPr>
              <a:t>TABLE OF CONTENTS</a:t>
            </a:r>
          </a:p>
        </p:txBody>
      </p:sp>
      <p:sp>
        <p:nvSpPr>
          <p:cNvPr id="43" name="Oval 42">
            <a:extLst>
              <a:ext uri="{FF2B5EF4-FFF2-40B4-BE49-F238E27FC236}">
                <a16:creationId xmlns:a16="http://schemas.microsoft.com/office/drawing/2014/main" id="{7D0FBDA0-B05A-3B06-0006-C1E6A7611825}"/>
              </a:ext>
            </a:extLst>
          </p:cNvPr>
          <p:cNvSpPr>
            <a:spLocks noChangeAspect="1"/>
          </p:cNvSpPr>
          <p:nvPr/>
        </p:nvSpPr>
        <p:spPr>
          <a:xfrm>
            <a:off x="2376600" y="4381500"/>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5" name="Oval 44">
            <a:extLst>
              <a:ext uri="{FF2B5EF4-FFF2-40B4-BE49-F238E27FC236}">
                <a16:creationId xmlns:a16="http://schemas.microsoft.com/office/drawing/2014/main" id="{552275D6-A613-45AA-72B2-C95F820EAA93}"/>
              </a:ext>
            </a:extLst>
          </p:cNvPr>
          <p:cNvSpPr>
            <a:spLocks noChangeAspect="1"/>
          </p:cNvSpPr>
          <p:nvPr/>
        </p:nvSpPr>
        <p:spPr>
          <a:xfrm>
            <a:off x="9780034" y="5910648"/>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6" name="Oval 45">
            <a:extLst>
              <a:ext uri="{FF2B5EF4-FFF2-40B4-BE49-F238E27FC236}">
                <a16:creationId xmlns:a16="http://schemas.microsoft.com/office/drawing/2014/main" id="{7C85CB77-01AA-45C1-4C10-F9095B8B5B56}"/>
              </a:ext>
            </a:extLst>
          </p:cNvPr>
          <p:cNvSpPr>
            <a:spLocks noChangeAspect="1"/>
          </p:cNvSpPr>
          <p:nvPr/>
        </p:nvSpPr>
        <p:spPr>
          <a:xfrm>
            <a:off x="9780034" y="4381500"/>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7" name="Oval 46">
            <a:extLst>
              <a:ext uri="{FF2B5EF4-FFF2-40B4-BE49-F238E27FC236}">
                <a16:creationId xmlns:a16="http://schemas.microsoft.com/office/drawing/2014/main" id="{8646179A-90D0-4FED-F835-2623AEC35341}"/>
              </a:ext>
            </a:extLst>
          </p:cNvPr>
          <p:cNvSpPr>
            <a:spLocks noChangeAspect="1"/>
          </p:cNvSpPr>
          <p:nvPr/>
        </p:nvSpPr>
        <p:spPr>
          <a:xfrm>
            <a:off x="2384587" y="7386671"/>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8" name="Oval 47">
            <a:extLst>
              <a:ext uri="{FF2B5EF4-FFF2-40B4-BE49-F238E27FC236}">
                <a16:creationId xmlns:a16="http://schemas.microsoft.com/office/drawing/2014/main" id="{DC6310E8-445C-E824-0639-A835A8582021}"/>
              </a:ext>
            </a:extLst>
          </p:cNvPr>
          <p:cNvSpPr>
            <a:spLocks noChangeAspect="1"/>
          </p:cNvSpPr>
          <p:nvPr/>
        </p:nvSpPr>
        <p:spPr>
          <a:xfrm>
            <a:off x="2371278" y="5910921"/>
            <a:ext cx="900000" cy="900000"/>
          </a:xfrm>
          <a:prstGeom prst="ellipse">
            <a:avLst/>
          </a:prstGeom>
          <a:solidFill>
            <a:srgbClr val="B2CFEA"/>
          </a:solidFill>
          <a:ln w="381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solidFill>
                <a:srgbClr val="404040"/>
              </a:solidFill>
              <a:latin typeface="Montserrat" pitchFamily="2" charset="77"/>
            </a:endParaRPr>
          </a:p>
        </p:txBody>
      </p:sp>
      <p:sp>
        <p:nvSpPr>
          <p:cNvPr id="49" name="TextBox 14">
            <a:extLst>
              <a:ext uri="{FF2B5EF4-FFF2-40B4-BE49-F238E27FC236}">
                <a16:creationId xmlns:a16="http://schemas.microsoft.com/office/drawing/2014/main" id="{A6CA2BD5-DF8A-1D8A-13A1-6ADF46E3F5D3}"/>
              </a:ext>
            </a:extLst>
          </p:cNvPr>
          <p:cNvSpPr txBox="1"/>
          <p:nvPr/>
        </p:nvSpPr>
        <p:spPr>
          <a:xfrm>
            <a:off x="2465713" y="4485406"/>
            <a:ext cx="737747" cy="566374"/>
          </a:xfrm>
          <a:prstGeom prst="rect">
            <a:avLst/>
          </a:prstGeom>
        </p:spPr>
        <p:txBody>
          <a:bodyPr lIns="0" tIns="0" rIns="0" bIns="0" rtlCol="0" anchor="t">
            <a:spAutoFit/>
          </a:bodyPr>
          <a:lstStyle/>
          <a:p>
            <a:pPr algn="ctr">
              <a:lnSpc>
                <a:spcPts val="4935"/>
              </a:lnSpc>
            </a:pPr>
            <a:r>
              <a:rPr lang="en-US" sz="3000" dirty="0">
                <a:solidFill>
                  <a:srgbClr val="404040"/>
                </a:solidFill>
                <a:latin typeface="Montserrat" pitchFamily="2" charset="77"/>
              </a:rPr>
              <a:t>01</a:t>
            </a:r>
          </a:p>
        </p:txBody>
      </p:sp>
      <p:sp>
        <p:nvSpPr>
          <p:cNvPr id="50" name="TextBox 22">
            <a:extLst>
              <a:ext uri="{FF2B5EF4-FFF2-40B4-BE49-F238E27FC236}">
                <a16:creationId xmlns:a16="http://schemas.microsoft.com/office/drawing/2014/main" id="{9885C2ED-DBE2-F840-43DB-8D073304E688}"/>
              </a:ext>
            </a:extLst>
          </p:cNvPr>
          <p:cNvSpPr txBox="1"/>
          <p:nvPr/>
        </p:nvSpPr>
        <p:spPr>
          <a:xfrm>
            <a:off x="2371278" y="6054105"/>
            <a:ext cx="886691" cy="566374"/>
          </a:xfrm>
          <a:prstGeom prst="rect">
            <a:avLst/>
          </a:prstGeom>
        </p:spPr>
        <p:txBody>
          <a:bodyPr lIns="0" tIns="0" rIns="0" bIns="0" rtlCol="0" anchor="t">
            <a:spAutoFit/>
          </a:bodyPr>
          <a:lstStyle/>
          <a:p>
            <a:pPr algn="ctr">
              <a:lnSpc>
                <a:spcPts val="4932"/>
              </a:lnSpc>
            </a:pPr>
            <a:r>
              <a:rPr lang="en-US" sz="3000" dirty="0">
                <a:solidFill>
                  <a:srgbClr val="404040"/>
                </a:solidFill>
                <a:latin typeface="Montserrat" pitchFamily="2" charset="77"/>
              </a:rPr>
              <a:t>02</a:t>
            </a:r>
          </a:p>
        </p:txBody>
      </p:sp>
      <p:sp>
        <p:nvSpPr>
          <p:cNvPr id="51" name="TextBox 30">
            <a:extLst>
              <a:ext uri="{FF2B5EF4-FFF2-40B4-BE49-F238E27FC236}">
                <a16:creationId xmlns:a16="http://schemas.microsoft.com/office/drawing/2014/main" id="{3832A526-4ACB-1F7F-235D-F919498852E5}"/>
              </a:ext>
            </a:extLst>
          </p:cNvPr>
          <p:cNvSpPr txBox="1"/>
          <p:nvPr/>
        </p:nvSpPr>
        <p:spPr>
          <a:xfrm>
            <a:off x="2408183" y="7538683"/>
            <a:ext cx="876404" cy="566374"/>
          </a:xfrm>
          <a:prstGeom prst="rect">
            <a:avLst/>
          </a:prstGeom>
        </p:spPr>
        <p:txBody>
          <a:bodyPr lIns="0" tIns="0" rIns="0" bIns="0" rtlCol="0" anchor="t">
            <a:spAutoFit/>
          </a:bodyPr>
          <a:lstStyle/>
          <a:p>
            <a:pPr algn="ctr">
              <a:lnSpc>
                <a:spcPts val="4874"/>
              </a:lnSpc>
            </a:pPr>
            <a:r>
              <a:rPr lang="en-US" sz="3000" dirty="0">
                <a:solidFill>
                  <a:srgbClr val="404040"/>
                </a:solidFill>
                <a:latin typeface="Montserrat" pitchFamily="2" charset="77"/>
              </a:rPr>
              <a:t>03</a:t>
            </a:r>
          </a:p>
        </p:txBody>
      </p:sp>
      <p:sp>
        <p:nvSpPr>
          <p:cNvPr id="52" name="TextBox 18">
            <a:extLst>
              <a:ext uri="{FF2B5EF4-FFF2-40B4-BE49-F238E27FC236}">
                <a16:creationId xmlns:a16="http://schemas.microsoft.com/office/drawing/2014/main" id="{4D91ED95-2C72-7929-5648-3C5824982032}"/>
              </a:ext>
            </a:extLst>
          </p:cNvPr>
          <p:cNvSpPr txBox="1"/>
          <p:nvPr/>
        </p:nvSpPr>
        <p:spPr>
          <a:xfrm>
            <a:off x="9872958" y="4501629"/>
            <a:ext cx="737747" cy="566374"/>
          </a:xfrm>
          <a:prstGeom prst="rect">
            <a:avLst/>
          </a:prstGeom>
        </p:spPr>
        <p:txBody>
          <a:bodyPr lIns="0" tIns="0" rIns="0" bIns="0" rtlCol="0" anchor="t">
            <a:spAutoFit/>
          </a:bodyPr>
          <a:lstStyle/>
          <a:p>
            <a:pPr algn="ctr">
              <a:lnSpc>
                <a:spcPts val="4935"/>
              </a:lnSpc>
            </a:pPr>
            <a:r>
              <a:rPr lang="en-US" sz="3000" dirty="0">
                <a:solidFill>
                  <a:srgbClr val="404040"/>
                </a:solidFill>
                <a:latin typeface="Montserrat" pitchFamily="2" charset="77"/>
              </a:rPr>
              <a:t>04</a:t>
            </a:r>
          </a:p>
        </p:txBody>
      </p:sp>
      <p:sp>
        <p:nvSpPr>
          <p:cNvPr id="53" name="TextBox 26">
            <a:extLst>
              <a:ext uri="{FF2B5EF4-FFF2-40B4-BE49-F238E27FC236}">
                <a16:creationId xmlns:a16="http://schemas.microsoft.com/office/drawing/2014/main" id="{C962E35F-BEAA-EEB4-3081-58F8BAA197ED}"/>
              </a:ext>
            </a:extLst>
          </p:cNvPr>
          <p:cNvSpPr txBox="1"/>
          <p:nvPr/>
        </p:nvSpPr>
        <p:spPr>
          <a:xfrm>
            <a:off x="9786688" y="6053214"/>
            <a:ext cx="886691" cy="566374"/>
          </a:xfrm>
          <a:prstGeom prst="rect">
            <a:avLst/>
          </a:prstGeom>
        </p:spPr>
        <p:txBody>
          <a:bodyPr lIns="0" tIns="0" rIns="0" bIns="0" rtlCol="0" anchor="t">
            <a:spAutoFit/>
          </a:bodyPr>
          <a:lstStyle/>
          <a:p>
            <a:pPr algn="ctr">
              <a:lnSpc>
                <a:spcPts val="4932"/>
              </a:lnSpc>
            </a:pPr>
            <a:r>
              <a:rPr lang="en-US" sz="3000" dirty="0">
                <a:solidFill>
                  <a:srgbClr val="404040"/>
                </a:solidFill>
                <a:latin typeface="Montserrat" pitchFamily="2" charset="77"/>
              </a:rPr>
              <a:t>05</a:t>
            </a:r>
          </a:p>
        </p:txBody>
      </p:sp>
      <p:sp>
        <p:nvSpPr>
          <p:cNvPr id="54" name="TextBox 34">
            <a:extLst>
              <a:ext uri="{FF2B5EF4-FFF2-40B4-BE49-F238E27FC236}">
                <a16:creationId xmlns:a16="http://schemas.microsoft.com/office/drawing/2014/main" id="{393B122C-AA4B-D61E-5F6C-7ADB6D691603}"/>
              </a:ext>
            </a:extLst>
          </p:cNvPr>
          <p:cNvSpPr txBox="1"/>
          <p:nvPr/>
        </p:nvSpPr>
        <p:spPr>
          <a:xfrm>
            <a:off x="9780034" y="7497259"/>
            <a:ext cx="876404" cy="566374"/>
          </a:xfrm>
          <a:prstGeom prst="rect">
            <a:avLst/>
          </a:prstGeom>
        </p:spPr>
        <p:txBody>
          <a:bodyPr lIns="0" tIns="0" rIns="0" bIns="0" rtlCol="0" anchor="t">
            <a:spAutoFit/>
          </a:bodyPr>
          <a:lstStyle/>
          <a:p>
            <a:pPr algn="ctr">
              <a:lnSpc>
                <a:spcPts val="4874"/>
              </a:lnSpc>
            </a:pPr>
            <a:r>
              <a:rPr lang="en-US" sz="3000" dirty="0">
                <a:solidFill>
                  <a:srgbClr val="404040"/>
                </a:solidFill>
                <a:latin typeface="Montserrat" pitchFamily="2" charset="77"/>
              </a:rPr>
              <a:t>06</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20649" y="10800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grpSp>
        <p:nvGrpSpPr>
          <p:cNvPr id="4" name="Group 4"/>
          <p:cNvGrpSpPr/>
          <p:nvPr/>
        </p:nvGrpSpPr>
        <p:grpSpPr>
          <a:xfrm>
            <a:off x="0" y="-1"/>
            <a:ext cx="1447800" cy="10287001"/>
            <a:chOff x="0" y="0"/>
            <a:chExt cx="220314" cy="2861297"/>
          </a:xfrm>
        </p:grpSpPr>
        <p:sp>
          <p:nvSpPr>
            <p:cNvPr id="5" name="Freeform 5"/>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6" name="TextBox 6"/>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7" name="TextBox 7"/>
          <p:cNvSpPr txBox="1"/>
          <p:nvPr/>
        </p:nvSpPr>
        <p:spPr>
          <a:xfrm>
            <a:off x="1752841" y="2628900"/>
            <a:ext cx="7925474" cy="521489"/>
          </a:xfrm>
          <a:prstGeom prst="rect">
            <a:avLst/>
          </a:prstGeom>
        </p:spPr>
        <p:txBody>
          <a:bodyPr wrap="square" lIns="0" tIns="0" rIns="0" bIns="0" rtlCol="0" anchor="t">
            <a:spAutoFit/>
          </a:bodyPr>
          <a:lstStyle/>
          <a:p>
            <a:pPr>
              <a:lnSpc>
                <a:spcPts val="4480"/>
              </a:lnSpc>
            </a:pPr>
            <a:r>
              <a:rPr lang="en-US" sz="2800" dirty="0">
                <a:solidFill>
                  <a:srgbClr val="404040"/>
                </a:solidFill>
                <a:latin typeface="Montserrat"/>
              </a:rPr>
              <a:t>Not everybody is involved in every step.</a:t>
            </a:r>
          </a:p>
        </p:txBody>
      </p:sp>
      <p:sp>
        <p:nvSpPr>
          <p:cNvPr id="13" name="Freeform 8">
            <a:extLst>
              <a:ext uri="{FF2B5EF4-FFF2-40B4-BE49-F238E27FC236}">
                <a16:creationId xmlns:a16="http://schemas.microsoft.com/office/drawing/2014/main" id="{E7168468-7EB2-85D7-F06A-72D13D8D2D79}"/>
              </a:ext>
            </a:extLst>
          </p:cNvPr>
          <p:cNvSpPr/>
          <p:nvPr/>
        </p:nvSpPr>
        <p:spPr>
          <a:xfrm rot="18900000">
            <a:off x="6441998" y="6121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4" name="Freeform 9">
            <a:extLst>
              <a:ext uri="{FF2B5EF4-FFF2-40B4-BE49-F238E27FC236}">
                <a16:creationId xmlns:a16="http://schemas.microsoft.com/office/drawing/2014/main" id="{2375E12B-118C-D5F2-323B-AD143878A33D}"/>
              </a:ext>
            </a:extLst>
          </p:cNvPr>
          <p:cNvSpPr/>
          <p:nvPr/>
        </p:nvSpPr>
        <p:spPr>
          <a:xfrm rot="18900000">
            <a:off x="9108113" y="6115662"/>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B8A8DA"/>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6" name="TextBox 15">
            <a:extLst>
              <a:ext uri="{FF2B5EF4-FFF2-40B4-BE49-F238E27FC236}">
                <a16:creationId xmlns:a16="http://schemas.microsoft.com/office/drawing/2014/main" id="{5A23AA0A-0791-809D-F7B5-A945B771CEA1}"/>
              </a:ext>
            </a:extLst>
          </p:cNvPr>
          <p:cNvSpPr txBox="1"/>
          <p:nvPr/>
        </p:nvSpPr>
        <p:spPr>
          <a:xfrm>
            <a:off x="1720649" y="3619500"/>
            <a:ext cx="6929628" cy="2922147"/>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Collector:</a:t>
            </a:r>
          </a:p>
          <a:p>
            <a:pPr>
              <a:lnSpc>
                <a:spcPts val="4480"/>
              </a:lnSpc>
            </a:pPr>
            <a:r>
              <a:rPr lang="en-US" sz="2400" dirty="0">
                <a:solidFill>
                  <a:srgbClr val="404040"/>
                </a:solidFill>
                <a:latin typeface="Montserrat" pitchFamily="2" charset="77"/>
              </a:rPr>
              <a:t>Produces or gives access to the data. Often has domain knowledge on the data, i.e. doctors working at the hospital</a:t>
            </a:r>
          </a:p>
          <a:p>
            <a:pPr>
              <a:lnSpc>
                <a:spcPts val="4480"/>
              </a:lnSpc>
            </a:pPr>
            <a:endParaRPr lang="en-US" sz="2800" dirty="0">
              <a:solidFill>
                <a:srgbClr val="404040"/>
              </a:solidFill>
              <a:latin typeface="Montserrat" pitchFamily="2" charset="77"/>
            </a:endParaRPr>
          </a:p>
        </p:txBody>
      </p:sp>
      <p:sp>
        <p:nvSpPr>
          <p:cNvPr id="18" name="TextBox 17">
            <a:extLst>
              <a:ext uri="{FF2B5EF4-FFF2-40B4-BE49-F238E27FC236}">
                <a16:creationId xmlns:a16="http://schemas.microsoft.com/office/drawing/2014/main" id="{C419A52F-078A-E08D-CDB5-09432C0E0604}"/>
              </a:ext>
            </a:extLst>
          </p:cNvPr>
          <p:cNvSpPr txBox="1"/>
          <p:nvPr/>
        </p:nvSpPr>
        <p:spPr>
          <a:xfrm>
            <a:off x="1720649" y="7124700"/>
            <a:ext cx="5200421" cy="1755289"/>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Principal Investigator:</a:t>
            </a:r>
          </a:p>
          <a:p>
            <a:pPr>
              <a:lnSpc>
                <a:spcPts val="4480"/>
              </a:lnSpc>
            </a:pPr>
            <a:r>
              <a:rPr lang="en-US" sz="2400" dirty="0">
                <a:solidFill>
                  <a:srgbClr val="404040"/>
                </a:solidFill>
                <a:latin typeface="Montserrat" pitchFamily="2" charset="77"/>
              </a:rPr>
              <a:t>Introduces the research question</a:t>
            </a:r>
          </a:p>
        </p:txBody>
      </p:sp>
      <p:sp>
        <p:nvSpPr>
          <p:cNvPr id="20" name="TextBox 19">
            <a:extLst>
              <a:ext uri="{FF2B5EF4-FFF2-40B4-BE49-F238E27FC236}">
                <a16:creationId xmlns:a16="http://schemas.microsoft.com/office/drawing/2014/main" id="{CB1FAE1A-A361-774F-5198-9BF9686E5E8B}"/>
              </a:ext>
            </a:extLst>
          </p:cNvPr>
          <p:cNvSpPr txBox="1"/>
          <p:nvPr/>
        </p:nvSpPr>
        <p:spPr>
          <a:xfrm>
            <a:off x="13038935" y="4792330"/>
            <a:ext cx="5172865"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Statistician/Mathematician:</a:t>
            </a:r>
          </a:p>
          <a:p>
            <a:pPr>
              <a:lnSpc>
                <a:spcPts val="4480"/>
              </a:lnSpc>
            </a:pPr>
            <a:r>
              <a:rPr lang="en-US" sz="2400" dirty="0">
                <a:solidFill>
                  <a:srgbClr val="404040"/>
                </a:solidFill>
                <a:latin typeface="Montserrat" pitchFamily="2" charset="77"/>
              </a:rPr>
              <a:t>Selects the appropriate tests and/or models</a:t>
            </a:r>
          </a:p>
          <a:p>
            <a:pPr>
              <a:lnSpc>
                <a:spcPts val="4480"/>
              </a:lnSpc>
            </a:pPr>
            <a:r>
              <a:rPr lang="en-US" sz="2400" dirty="0">
                <a:solidFill>
                  <a:srgbClr val="404040"/>
                </a:solidFill>
                <a:latin typeface="Montserrat" pitchFamily="2" charset="77"/>
              </a:rPr>
              <a:t>May do the data analysis</a:t>
            </a:r>
          </a:p>
        </p:txBody>
      </p:sp>
      <p:sp>
        <p:nvSpPr>
          <p:cNvPr id="21" name="Freeform 8">
            <a:extLst>
              <a:ext uri="{FF2B5EF4-FFF2-40B4-BE49-F238E27FC236}">
                <a16:creationId xmlns:a16="http://schemas.microsoft.com/office/drawing/2014/main" id="{F40FB6E9-5817-E62E-1A9D-3D51957B1619}"/>
              </a:ext>
            </a:extLst>
          </p:cNvPr>
          <p:cNvSpPr/>
          <p:nvPr/>
        </p:nvSpPr>
        <p:spPr>
          <a:xfrm rot="18900000">
            <a:off x="9142070" y="3454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9AB5B2"/>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pic>
        <p:nvPicPr>
          <p:cNvPr id="3" name="Picture 2" descr="A blue and black logo&#10;&#10;Description automatically generated">
            <a:extLst>
              <a:ext uri="{FF2B5EF4-FFF2-40B4-BE49-F238E27FC236}">
                <a16:creationId xmlns:a16="http://schemas.microsoft.com/office/drawing/2014/main" id="{19342CFE-C03B-C333-3A5C-4D4ED7F39DAC}"/>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550049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11068085" y="3054621"/>
            <a:ext cx="7250950" cy="2240037"/>
          </a:xfrm>
          <a:prstGeom prst="rect">
            <a:avLst/>
          </a:prstGeom>
        </p:spPr>
        <p:txBody>
          <a:bodyPr wrap="square" lIns="0" tIns="0" rIns="0" bIns="0" rtlCol="0" anchor="t">
            <a:spAutoFit/>
          </a:bodyPr>
          <a:lstStyle/>
          <a:p>
            <a:pPr>
              <a:lnSpc>
                <a:spcPts val="4480"/>
              </a:lnSpc>
            </a:pPr>
            <a:r>
              <a:rPr lang="en-US" sz="2800" i="1" u="sng" dirty="0" err="1">
                <a:solidFill>
                  <a:schemeClr val="tx1">
                    <a:lumMod val="50000"/>
                    <a:lumOff val="50000"/>
                  </a:schemeClr>
                </a:solidFill>
                <a:latin typeface="Montserrat" pitchFamily="2" charset="77"/>
              </a:rPr>
              <a:t>Visualisations</a:t>
            </a:r>
            <a:r>
              <a:rPr lang="en-US" sz="2800" i="1" u="sng" dirty="0">
                <a:solidFill>
                  <a:schemeClr val="tx1">
                    <a:lumMod val="50000"/>
                    <a:lumOff val="50000"/>
                  </a:schemeClr>
                </a:solidFill>
                <a:latin typeface="Montserrat" pitchFamily="2" charset="77"/>
              </a:rPr>
              <a:t> expert:</a:t>
            </a:r>
          </a:p>
          <a:p>
            <a:pPr>
              <a:lnSpc>
                <a:spcPts val="4480"/>
              </a:lnSpc>
            </a:pPr>
            <a:r>
              <a:rPr lang="en-US" sz="2400" i="1" dirty="0">
                <a:solidFill>
                  <a:schemeClr val="tx1">
                    <a:lumMod val="50000"/>
                    <a:lumOff val="50000"/>
                  </a:schemeClr>
                </a:solidFill>
                <a:latin typeface="Montserrat" pitchFamily="2" charset="77"/>
              </a:rPr>
              <a:t>Makes the plots to illustrate results</a:t>
            </a:r>
          </a:p>
          <a:p>
            <a:pPr>
              <a:lnSpc>
                <a:spcPts val="4480"/>
              </a:lnSpc>
            </a:pPr>
            <a:r>
              <a:rPr lang="en-US" sz="2400" i="1" dirty="0">
                <a:solidFill>
                  <a:schemeClr val="tx1">
                    <a:lumMod val="50000"/>
                    <a:lumOff val="50000"/>
                  </a:schemeClr>
                </a:solidFill>
                <a:latin typeface="Montserrat" pitchFamily="2" charset="77"/>
              </a:rPr>
              <a:t>Selects proper type of plot</a:t>
            </a:r>
          </a:p>
          <a:p>
            <a:pPr>
              <a:lnSpc>
                <a:spcPts val="4480"/>
              </a:lnSpc>
            </a:pPr>
            <a:r>
              <a:rPr lang="en-US" sz="2400" i="1" dirty="0">
                <a:solidFill>
                  <a:schemeClr val="tx1">
                    <a:lumMod val="50000"/>
                    <a:lumOff val="50000"/>
                  </a:schemeClr>
                </a:solidFill>
                <a:latin typeface="Montserrat" pitchFamily="2" charset="77"/>
              </a:rPr>
              <a:t>Focus on interpretability and accessibility</a:t>
            </a:r>
          </a:p>
        </p:txBody>
      </p:sp>
      <p:sp>
        <p:nvSpPr>
          <p:cNvPr id="8" name="Freeform 8">
            <a:extLst>
              <a:ext uri="{FF2B5EF4-FFF2-40B4-BE49-F238E27FC236}">
                <a16:creationId xmlns:a16="http://schemas.microsoft.com/office/drawing/2014/main" id="{E419E940-7CF8-4E5C-A0C3-7021A7F94DB5}"/>
              </a:ext>
            </a:extLst>
          </p:cNvPr>
          <p:cNvSpPr/>
          <p:nvPr/>
        </p:nvSpPr>
        <p:spPr>
          <a:xfrm rot="18900000">
            <a:off x="7527329" y="5995988"/>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9" name="Freeform 9">
            <a:extLst>
              <a:ext uri="{FF2B5EF4-FFF2-40B4-BE49-F238E27FC236}">
                <a16:creationId xmlns:a16="http://schemas.microsoft.com/office/drawing/2014/main" id="{FB3A1817-B5AC-775A-4A12-1EB9B405BC22}"/>
              </a:ext>
            </a:extLst>
          </p:cNvPr>
          <p:cNvSpPr/>
          <p:nvPr/>
        </p:nvSpPr>
        <p:spPr>
          <a:xfrm rot="18900000">
            <a:off x="10197163" y="5949989"/>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FCC78E"/>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0" name="Freeform 8">
            <a:extLst>
              <a:ext uri="{FF2B5EF4-FFF2-40B4-BE49-F238E27FC236}">
                <a16:creationId xmlns:a16="http://schemas.microsoft.com/office/drawing/2014/main" id="{9498BFF6-1AB4-AD6E-B7D8-1F8629A5FFF1}"/>
              </a:ext>
            </a:extLst>
          </p:cNvPr>
          <p:cNvSpPr/>
          <p:nvPr/>
        </p:nvSpPr>
        <p:spPr>
          <a:xfrm rot="18900000">
            <a:off x="12891860" y="5919788"/>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8C3532">
              <a:alpha val="59608"/>
            </a:srgb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1" name="TextBox 2">
            <a:extLst>
              <a:ext uri="{FF2B5EF4-FFF2-40B4-BE49-F238E27FC236}">
                <a16:creationId xmlns:a16="http://schemas.microsoft.com/office/drawing/2014/main" id="{DB23AC44-78B6-9066-A14E-13D382464A95}"/>
              </a:ext>
            </a:extLst>
          </p:cNvPr>
          <p:cNvSpPr txBox="1"/>
          <p:nvPr/>
        </p:nvSpPr>
        <p:spPr>
          <a:xfrm>
            <a:off x="1752841" y="10800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sp>
        <p:nvSpPr>
          <p:cNvPr id="16" name="TextBox 15">
            <a:extLst>
              <a:ext uri="{FF2B5EF4-FFF2-40B4-BE49-F238E27FC236}">
                <a16:creationId xmlns:a16="http://schemas.microsoft.com/office/drawing/2014/main" id="{B0FE25D8-1087-3206-CAB6-1AFEE4DB3A0E}"/>
              </a:ext>
            </a:extLst>
          </p:cNvPr>
          <p:cNvSpPr txBox="1"/>
          <p:nvPr/>
        </p:nvSpPr>
        <p:spPr>
          <a:xfrm>
            <a:off x="1633128" y="3054621"/>
            <a:ext cx="8752064"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Scientist </a:t>
            </a:r>
            <a:r>
              <a:rPr lang="en-US" sz="2400" dirty="0">
                <a:solidFill>
                  <a:srgbClr val="404040"/>
                </a:solidFill>
                <a:latin typeface="Montserrat" pitchFamily="2" charset="77"/>
              </a:rPr>
              <a:t>(Computer Scientist/ Bioinformatician)</a:t>
            </a:r>
          </a:p>
          <a:p>
            <a:pPr>
              <a:lnSpc>
                <a:spcPts val="4480"/>
              </a:lnSpc>
            </a:pPr>
            <a:r>
              <a:rPr lang="en-US" sz="2400" dirty="0">
                <a:solidFill>
                  <a:srgbClr val="404040"/>
                </a:solidFill>
                <a:latin typeface="Montserrat" pitchFamily="2" charset="77"/>
              </a:rPr>
              <a:t>Does the data wrangling, cleaning and pre-processing</a:t>
            </a:r>
          </a:p>
          <a:p>
            <a:pPr>
              <a:lnSpc>
                <a:spcPts val="4480"/>
              </a:lnSpc>
            </a:pPr>
            <a:r>
              <a:rPr lang="en-US" sz="2400" dirty="0">
                <a:solidFill>
                  <a:srgbClr val="404040"/>
                </a:solidFill>
                <a:latin typeface="Montserrat" pitchFamily="2" charset="77"/>
              </a:rPr>
              <a:t>Does the data analysis</a:t>
            </a:r>
          </a:p>
          <a:p>
            <a:pPr>
              <a:lnSpc>
                <a:spcPts val="4480"/>
              </a:lnSpc>
            </a:pPr>
            <a:r>
              <a:rPr lang="en-US" sz="2400" dirty="0">
                <a:solidFill>
                  <a:srgbClr val="404040"/>
                </a:solidFill>
                <a:latin typeface="Montserrat" pitchFamily="2" charset="77"/>
              </a:rPr>
              <a:t>May standardize and/or implement as software</a:t>
            </a:r>
          </a:p>
        </p:txBody>
      </p:sp>
      <p:sp>
        <p:nvSpPr>
          <p:cNvPr id="18" name="TextBox 17">
            <a:extLst>
              <a:ext uri="{FF2B5EF4-FFF2-40B4-BE49-F238E27FC236}">
                <a16:creationId xmlns:a16="http://schemas.microsoft.com/office/drawing/2014/main" id="{7C7F66EA-0B08-A85A-F01A-CB02E837C0B1}"/>
              </a:ext>
            </a:extLst>
          </p:cNvPr>
          <p:cNvSpPr txBox="1"/>
          <p:nvPr/>
        </p:nvSpPr>
        <p:spPr>
          <a:xfrm>
            <a:off x="1633128" y="6566185"/>
            <a:ext cx="5381030" cy="2345066"/>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Domain expert:</a:t>
            </a:r>
          </a:p>
          <a:p>
            <a:pPr>
              <a:lnSpc>
                <a:spcPts val="4480"/>
              </a:lnSpc>
            </a:pPr>
            <a:r>
              <a:rPr lang="en-US" sz="2400" dirty="0">
                <a:solidFill>
                  <a:srgbClr val="404040"/>
                </a:solidFill>
                <a:latin typeface="Montserrat" pitchFamily="2" charset="77"/>
              </a:rPr>
              <a:t>Sparring about results </a:t>
            </a:r>
          </a:p>
          <a:p>
            <a:pPr>
              <a:lnSpc>
                <a:spcPts val="4480"/>
              </a:lnSpc>
            </a:pPr>
            <a:r>
              <a:rPr lang="en-US" sz="2400" dirty="0">
                <a:solidFill>
                  <a:srgbClr val="404040"/>
                </a:solidFill>
                <a:latin typeface="Montserrat" pitchFamily="2" charset="77"/>
              </a:rPr>
              <a:t>Biological/clinical relevance</a:t>
            </a:r>
          </a:p>
          <a:p>
            <a:pPr>
              <a:lnSpc>
                <a:spcPts val="4480"/>
              </a:lnSpc>
            </a:pPr>
            <a:r>
              <a:rPr lang="en-US" sz="2400" dirty="0">
                <a:solidFill>
                  <a:srgbClr val="404040"/>
                </a:solidFill>
                <a:latin typeface="Montserrat" pitchFamily="2" charset="77"/>
              </a:rPr>
              <a:t>Article author</a:t>
            </a:r>
          </a:p>
        </p:txBody>
      </p:sp>
      <p:pic>
        <p:nvPicPr>
          <p:cNvPr id="2" name="Picture 1" descr="A blue and black logo&#10;&#10;Description automatically generated">
            <a:extLst>
              <a:ext uri="{FF2B5EF4-FFF2-40B4-BE49-F238E27FC236}">
                <a16:creationId xmlns:a16="http://schemas.microsoft.com/office/drawing/2014/main" id="{89AFDE59-55C0-4B3C-7670-B384386517E4}"/>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grpSp>
        <p:nvGrpSpPr>
          <p:cNvPr id="3" name="Group 4">
            <a:extLst>
              <a:ext uri="{FF2B5EF4-FFF2-40B4-BE49-F238E27FC236}">
                <a16:creationId xmlns:a16="http://schemas.microsoft.com/office/drawing/2014/main" id="{FD9BAFB4-FE1B-D5C7-D733-6BA863AFFCFA}"/>
              </a:ext>
            </a:extLst>
          </p:cNvPr>
          <p:cNvGrpSpPr/>
          <p:nvPr/>
        </p:nvGrpSpPr>
        <p:grpSpPr>
          <a:xfrm>
            <a:off x="0" y="-1"/>
            <a:ext cx="1447800" cy="10287001"/>
            <a:chOff x="0" y="0"/>
            <a:chExt cx="220314" cy="2861297"/>
          </a:xfrm>
        </p:grpSpPr>
        <p:sp>
          <p:nvSpPr>
            <p:cNvPr id="4" name="Freeform 5">
              <a:extLst>
                <a:ext uri="{FF2B5EF4-FFF2-40B4-BE49-F238E27FC236}">
                  <a16:creationId xmlns:a16="http://schemas.microsoft.com/office/drawing/2014/main" id="{66A71BFE-D282-619C-7DB4-93F07C21602D}"/>
                </a:ext>
              </a:extLst>
            </p:cNvPr>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5" name="TextBox 6">
              <a:extLst>
                <a:ext uri="{FF2B5EF4-FFF2-40B4-BE49-F238E27FC236}">
                  <a16:creationId xmlns:a16="http://schemas.microsoft.com/office/drawing/2014/main" id="{7A059E6E-586C-DE21-9365-54CFCDB45019}"/>
                </a:ext>
              </a:extLst>
            </p:cNvPr>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Tree>
    <p:extLst>
      <p:ext uri="{BB962C8B-B14F-4D97-AF65-F5344CB8AC3E}">
        <p14:creationId xmlns:p14="http://schemas.microsoft.com/office/powerpoint/2010/main" val="29573481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3" name="TextBox 9">
            <a:extLst>
              <a:ext uri="{FF2B5EF4-FFF2-40B4-BE49-F238E27FC236}">
                <a16:creationId xmlns:a16="http://schemas.microsoft.com/office/drawing/2014/main" id="{4F5CD28F-BD78-96E5-337E-E5332F28BC3C}"/>
              </a:ext>
            </a:extLst>
          </p:cNvPr>
          <p:cNvSpPr txBox="1"/>
          <p:nvPr/>
        </p:nvSpPr>
        <p:spPr>
          <a:xfrm>
            <a:off x="1078897" y="5448300"/>
            <a:ext cx="8425619" cy="4597349"/>
          </a:xfrm>
          <a:prstGeom prst="rect">
            <a:avLst/>
          </a:prstGeom>
        </p:spPr>
        <p:txBody>
          <a:bodyPr wrap="square" lIns="0" tIns="0" rIns="0" bIns="0" rtlCol="0" anchor="t">
            <a:spAutoFit/>
          </a:bodyPr>
          <a:lstStyle/>
          <a:p>
            <a:pPr marL="345441" lvl="1">
              <a:lnSpc>
                <a:spcPts val="3904"/>
              </a:lnSpc>
            </a:pPr>
            <a:r>
              <a:rPr lang="en-US" sz="2800" b="1" dirty="0">
                <a:solidFill>
                  <a:srgbClr val="404040"/>
                </a:solidFill>
                <a:latin typeface="Montserrat" pitchFamily="2" charset="77"/>
              </a:rPr>
              <a:t>Field is concerned with:</a:t>
            </a:r>
          </a:p>
          <a:p>
            <a:pPr marL="1605281" lvl="3" indent="-345440">
              <a:lnSpc>
                <a:spcPct val="150000"/>
              </a:lnSpc>
              <a:buFont typeface="Arial"/>
              <a:buChar char="•"/>
            </a:pPr>
            <a:r>
              <a:rPr lang="en-US" sz="2600" dirty="0">
                <a:solidFill>
                  <a:srgbClr val="404040"/>
                </a:solidFill>
                <a:latin typeface="Montserrat" pitchFamily="2" charset="77"/>
              </a:rPr>
              <a:t>Biological mechanisms central to disease development</a:t>
            </a:r>
          </a:p>
          <a:p>
            <a:pPr marL="1605281" lvl="3" indent="-345440">
              <a:lnSpc>
                <a:spcPct val="150000"/>
              </a:lnSpc>
              <a:buFont typeface="Arial"/>
              <a:buChar char="•"/>
            </a:pPr>
            <a:r>
              <a:rPr lang="en-US" sz="2600" dirty="0">
                <a:solidFill>
                  <a:srgbClr val="404040"/>
                </a:solidFill>
                <a:latin typeface="Montserrat" pitchFamily="2" charset="77"/>
              </a:rPr>
              <a:t>Discovery and assessment of disease specific drug treatment</a:t>
            </a:r>
          </a:p>
          <a:p>
            <a:pPr marL="1605281" lvl="3" indent="-345440">
              <a:lnSpc>
                <a:spcPct val="150000"/>
              </a:lnSpc>
              <a:buFont typeface="Arial"/>
              <a:buChar char="•"/>
            </a:pPr>
            <a:r>
              <a:rPr lang="en-US" sz="2600" dirty="0">
                <a:solidFill>
                  <a:srgbClr val="404040"/>
                </a:solidFill>
                <a:latin typeface="Montserrat" pitchFamily="2" charset="77"/>
              </a:rPr>
              <a:t>Disease progression and patient survival </a:t>
            </a:r>
          </a:p>
          <a:p>
            <a:pPr marL="1605281" lvl="3" indent="-345440">
              <a:lnSpc>
                <a:spcPct val="150000"/>
              </a:lnSpc>
              <a:buFont typeface="Arial"/>
              <a:buChar char="•"/>
            </a:pPr>
            <a:r>
              <a:rPr lang="en-US" sz="2600" b="1" dirty="0">
                <a:solidFill>
                  <a:srgbClr val="404040"/>
                </a:solidFill>
                <a:latin typeface="Montserrat" pitchFamily="2" charset="77"/>
              </a:rPr>
              <a:t>Personalized medicine</a:t>
            </a:r>
          </a:p>
          <a:p>
            <a:pPr marL="345441" lvl="1">
              <a:lnSpc>
                <a:spcPts val="3904"/>
              </a:lnSpc>
            </a:pPr>
            <a:endParaRPr lang="en-US" sz="3200" dirty="0">
              <a:solidFill>
                <a:srgbClr val="404040"/>
              </a:solidFill>
              <a:latin typeface="Now"/>
            </a:endParaRPr>
          </a:p>
        </p:txBody>
      </p:sp>
      <p:sp>
        <p:nvSpPr>
          <p:cNvPr id="8" name="Freeform 12">
            <a:extLst>
              <a:ext uri="{FF2B5EF4-FFF2-40B4-BE49-F238E27FC236}">
                <a16:creationId xmlns:a16="http://schemas.microsoft.com/office/drawing/2014/main" id="{98AFBB8F-B27C-4FC3-05AA-ECDA17F016E3}"/>
              </a:ext>
            </a:extLst>
          </p:cNvPr>
          <p:cNvSpPr/>
          <p:nvPr/>
        </p:nvSpPr>
        <p:spPr>
          <a:xfrm>
            <a:off x="1" y="506857"/>
            <a:ext cx="18288000" cy="2373078"/>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dirty="0"/>
          </a:p>
        </p:txBody>
      </p:sp>
      <p:sp>
        <p:nvSpPr>
          <p:cNvPr id="9" name="TextBox 3">
            <a:extLst>
              <a:ext uri="{FF2B5EF4-FFF2-40B4-BE49-F238E27FC236}">
                <a16:creationId xmlns:a16="http://schemas.microsoft.com/office/drawing/2014/main" id="{C7ADFD7F-EDF0-2579-7BD4-24712C0B6FC4}"/>
              </a:ext>
            </a:extLst>
          </p:cNvPr>
          <p:cNvSpPr txBox="1"/>
          <p:nvPr/>
        </p:nvSpPr>
        <p:spPr>
          <a:xfrm>
            <a:off x="19812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HEALTH DATA SCIENCE?</a:t>
            </a:r>
          </a:p>
        </p:txBody>
      </p:sp>
      <p:grpSp>
        <p:nvGrpSpPr>
          <p:cNvPr id="11" name="Group 10">
            <a:extLst>
              <a:ext uri="{FF2B5EF4-FFF2-40B4-BE49-F238E27FC236}">
                <a16:creationId xmlns:a16="http://schemas.microsoft.com/office/drawing/2014/main" id="{E90AF59F-9AA4-9E6F-B0BA-6EB4DCE06898}"/>
              </a:ext>
            </a:extLst>
          </p:cNvPr>
          <p:cNvGrpSpPr>
            <a:grpSpLocks noChangeAspect="1"/>
          </p:cNvGrpSpPr>
          <p:nvPr/>
        </p:nvGrpSpPr>
        <p:grpSpPr>
          <a:xfrm>
            <a:off x="10134600" y="3314700"/>
            <a:ext cx="7086600" cy="6394244"/>
            <a:chOff x="9906000" y="3213025"/>
            <a:chExt cx="7620000" cy="6875531"/>
          </a:xfrm>
        </p:grpSpPr>
        <p:grpSp>
          <p:nvGrpSpPr>
            <p:cNvPr id="12" name="Group 12">
              <a:extLst>
                <a:ext uri="{FF2B5EF4-FFF2-40B4-BE49-F238E27FC236}">
                  <a16:creationId xmlns:a16="http://schemas.microsoft.com/office/drawing/2014/main" id="{8C3E291C-E62E-AF8D-24A4-681A013C4141}"/>
                </a:ext>
              </a:extLst>
            </p:cNvPr>
            <p:cNvGrpSpPr>
              <a:grpSpLocks noChangeAspect="1"/>
            </p:cNvGrpSpPr>
            <p:nvPr/>
          </p:nvGrpSpPr>
          <p:grpSpPr>
            <a:xfrm>
              <a:off x="11267987" y="3213025"/>
              <a:ext cx="4680000" cy="4680000"/>
              <a:chOff x="-33631" y="-89227"/>
              <a:chExt cx="809173" cy="825827"/>
            </a:xfrm>
          </p:grpSpPr>
          <p:sp>
            <p:nvSpPr>
              <p:cNvPr id="49" name="Freeform 13">
                <a:extLst>
                  <a:ext uri="{FF2B5EF4-FFF2-40B4-BE49-F238E27FC236}">
                    <a16:creationId xmlns:a16="http://schemas.microsoft.com/office/drawing/2014/main" id="{E63CF9FD-DD7F-AE9C-D67F-17C9F3A30B47}"/>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50" name="TextBox 14">
                <a:extLst>
                  <a:ext uri="{FF2B5EF4-FFF2-40B4-BE49-F238E27FC236}">
                    <a16:creationId xmlns:a16="http://schemas.microsoft.com/office/drawing/2014/main" id="{30450E3F-178D-9446-6296-54CBDC68AAF5}"/>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3" name="Group 6">
              <a:extLst>
                <a:ext uri="{FF2B5EF4-FFF2-40B4-BE49-F238E27FC236}">
                  <a16:creationId xmlns:a16="http://schemas.microsoft.com/office/drawing/2014/main" id="{4B5F7AFB-C16F-3A2E-E7B1-096BD4E1C1E1}"/>
                </a:ext>
              </a:extLst>
            </p:cNvPr>
            <p:cNvGrpSpPr>
              <a:grpSpLocks noChangeAspect="1"/>
            </p:cNvGrpSpPr>
            <p:nvPr/>
          </p:nvGrpSpPr>
          <p:grpSpPr>
            <a:xfrm>
              <a:off x="12735839" y="5408556"/>
              <a:ext cx="4659116" cy="4680000"/>
              <a:chOff x="1813" y="0"/>
              <a:chExt cx="809173" cy="812800"/>
            </a:xfrm>
          </p:grpSpPr>
          <p:sp>
            <p:nvSpPr>
              <p:cNvPr id="47" name="Freeform 7">
                <a:extLst>
                  <a:ext uri="{FF2B5EF4-FFF2-40B4-BE49-F238E27FC236}">
                    <a16:creationId xmlns:a16="http://schemas.microsoft.com/office/drawing/2014/main" id="{82F07E78-73BE-5820-F380-71981AED1FDB}"/>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C0504D">
                  <a:alpha val="60000"/>
                </a:srgbClr>
              </a:solidFill>
              <a:ln w="19050">
                <a:solidFill>
                  <a:srgbClr val="3B4A52">
                    <a:alpha val="60000"/>
                  </a:srgbClr>
                </a:solidFill>
              </a:ln>
            </p:spPr>
            <p:txBody>
              <a:bodyPr/>
              <a:lstStyle/>
              <a:p>
                <a:endParaRPr lang="en-DK" dirty="0">
                  <a:solidFill>
                    <a:srgbClr val="C0504D"/>
                  </a:solidFill>
                </a:endParaRPr>
              </a:p>
            </p:txBody>
          </p:sp>
          <p:sp>
            <p:nvSpPr>
              <p:cNvPr id="48" name="TextBox 8">
                <a:extLst>
                  <a:ext uri="{FF2B5EF4-FFF2-40B4-BE49-F238E27FC236}">
                    <a16:creationId xmlns:a16="http://schemas.microsoft.com/office/drawing/2014/main" id="{C61C29D8-AB38-FC22-681E-8BEFF1F3D6AE}"/>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26" name="Group 9">
              <a:extLst>
                <a:ext uri="{FF2B5EF4-FFF2-40B4-BE49-F238E27FC236}">
                  <a16:creationId xmlns:a16="http://schemas.microsoft.com/office/drawing/2014/main" id="{2F837A48-9A21-4AA8-52B4-D0759152824D}"/>
                </a:ext>
              </a:extLst>
            </p:cNvPr>
            <p:cNvGrpSpPr>
              <a:grpSpLocks noChangeAspect="1"/>
            </p:cNvGrpSpPr>
            <p:nvPr/>
          </p:nvGrpSpPr>
          <p:grpSpPr>
            <a:xfrm>
              <a:off x="9906000" y="5329587"/>
              <a:ext cx="4680000" cy="4680000"/>
              <a:chOff x="10788" y="24573"/>
              <a:chExt cx="809173" cy="812800"/>
            </a:xfrm>
          </p:grpSpPr>
          <p:sp>
            <p:nvSpPr>
              <p:cNvPr id="45" name="Freeform 10">
                <a:extLst>
                  <a:ext uri="{FF2B5EF4-FFF2-40B4-BE49-F238E27FC236}">
                    <a16:creationId xmlns:a16="http://schemas.microsoft.com/office/drawing/2014/main" id="{D5534A27-C9BB-6FAE-EB5F-7F91D7753808}"/>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46" name="TextBox 11">
                <a:extLst>
                  <a:ext uri="{FF2B5EF4-FFF2-40B4-BE49-F238E27FC236}">
                    <a16:creationId xmlns:a16="http://schemas.microsoft.com/office/drawing/2014/main" id="{9D59A4FB-EF81-B80E-7D5D-7326005B2146}"/>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7" name="TextBox 21">
              <a:extLst>
                <a:ext uri="{FF2B5EF4-FFF2-40B4-BE49-F238E27FC236}">
                  <a16:creationId xmlns:a16="http://schemas.microsoft.com/office/drawing/2014/main" id="{690FB5BB-F6D4-934C-2D16-2556C098BD03}"/>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31" name="TextBox 22">
              <a:extLst>
                <a:ext uri="{FF2B5EF4-FFF2-40B4-BE49-F238E27FC236}">
                  <a16:creationId xmlns:a16="http://schemas.microsoft.com/office/drawing/2014/main" id="{3E1A0B77-7CB1-CBCC-167C-AB1301C5C0AC}"/>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33" name="TextBox 23">
              <a:extLst>
                <a:ext uri="{FF2B5EF4-FFF2-40B4-BE49-F238E27FC236}">
                  <a16:creationId xmlns:a16="http://schemas.microsoft.com/office/drawing/2014/main" id="{1A1594B2-5D33-2A4F-3963-E1F8192537C7}"/>
                </a:ext>
              </a:extLst>
            </p:cNvPr>
            <p:cNvSpPr txBox="1"/>
            <p:nvPr/>
          </p:nvSpPr>
          <p:spPr>
            <a:xfrm>
              <a:off x="14432898" y="7124700"/>
              <a:ext cx="3093102" cy="902163"/>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MEDICINE</a:t>
              </a:r>
            </a:p>
            <a:p>
              <a:pPr marL="0" lvl="0" indent="0" algn="ctr">
                <a:lnSpc>
                  <a:spcPts val="3359"/>
                </a:lnSpc>
                <a:spcBef>
                  <a:spcPct val="0"/>
                </a:spcBef>
              </a:pPr>
              <a:r>
                <a:rPr lang="en-US" sz="2400" b="1" spc="144" dirty="0">
                  <a:solidFill>
                    <a:srgbClr val="404040"/>
                  </a:solidFill>
                  <a:latin typeface="Montserrat" pitchFamily="2" charset="77"/>
                </a:rPr>
                <a:t>BIOLOGY</a:t>
              </a:r>
            </a:p>
          </p:txBody>
        </p:sp>
        <p:sp>
          <p:nvSpPr>
            <p:cNvPr id="34" name="TextBox 31">
              <a:extLst>
                <a:ext uri="{FF2B5EF4-FFF2-40B4-BE49-F238E27FC236}">
                  <a16:creationId xmlns:a16="http://schemas.microsoft.com/office/drawing/2014/main" id="{EEDFDB67-C26C-1689-14BA-7EC6BAD51361}"/>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35" name="TextBox 37">
              <a:extLst>
                <a:ext uri="{FF2B5EF4-FFF2-40B4-BE49-F238E27FC236}">
                  <a16:creationId xmlns:a16="http://schemas.microsoft.com/office/drawing/2014/main" id="{5F1B7F07-BF00-240D-DCB7-7E29430E580B}"/>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6" name="TextBox 21">
              <a:extLst>
                <a:ext uri="{FF2B5EF4-FFF2-40B4-BE49-F238E27FC236}">
                  <a16:creationId xmlns:a16="http://schemas.microsoft.com/office/drawing/2014/main" id="{3BAA7C76-AB09-3614-4F51-84D9157BDEAC}"/>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8" name="TextBox 21">
              <a:extLst>
                <a:ext uri="{FF2B5EF4-FFF2-40B4-BE49-F238E27FC236}">
                  <a16:creationId xmlns:a16="http://schemas.microsoft.com/office/drawing/2014/main" id="{68D7CC03-5A50-8FB5-2777-CFD4864D8EC6}"/>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9" name="Picture 38">
              <a:extLst>
                <a:ext uri="{FF2B5EF4-FFF2-40B4-BE49-F238E27FC236}">
                  <a16:creationId xmlns:a16="http://schemas.microsoft.com/office/drawing/2014/main" id="{CCCDA974-86CA-6B3A-3BB5-B172385C09C0}"/>
                </a:ext>
              </a:extLst>
            </p:cNvPr>
            <p:cNvPicPr>
              <a:picLocks noChangeAspect="1"/>
            </p:cNvPicPr>
            <p:nvPr/>
          </p:nvPicPr>
          <p:blipFill rotWithShape="1">
            <a:blip r:embed="rId5"/>
            <a:srcRect l="13453"/>
            <a:stretch/>
          </p:blipFill>
          <p:spPr>
            <a:xfrm>
              <a:off x="11563407" y="7821771"/>
              <a:ext cx="1108924" cy="1268856"/>
            </a:xfrm>
            <a:prstGeom prst="rect">
              <a:avLst/>
            </a:prstGeom>
          </p:spPr>
        </p:pic>
        <p:pic>
          <p:nvPicPr>
            <p:cNvPr id="42" name="Picture 41">
              <a:extLst>
                <a:ext uri="{FF2B5EF4-FFF2-40B4-BE49-F238E27FC236}">
                  <a16:creationId xmlns:a16="http://schemas.microsoft.com/office/drawing/2014/main" id="{38945B85-963E-FDD0-B41B-A511002F047F}"/>
                </a:ext>
              </a:extLst>
            </p:cNvPr>
            <p:cNvPicPr>
              <a:picLocks noChangeAspect="1"/>
            </p:cNvPicPr>
            <p:nvPr/>
          </p:nvPicPr>
          <p:blipFill>
            <a:blip r:embed="rId6"/>
            <a:stretch>
              <a:fillRect/>
            </a:stretch>
          </p:blipFill>
          <p:spPr>
            <a:xfrm>
              <a:off x="14558776" y="8115300"/>
              <a:ext cx="1435100" cy="1117600"/>
            </a:xfrm>
            <a:prstGeom prst="rect">
              <a:avLst/>
            </a:prstGeom>
          </p:spPr>
        </p:pic>
        <p:pic>
          <p:nvPicPr>
            <p:cNvPr id="44" name="Picture 43">
              <a:extLst>
                <a:ext uri="{FF2B5EF4-FFF2-40B4-BE49-F238E27FC236}">
                  <a16:creationId xmlns:a16="http://schemas.microsoft.com/office/drawing/2014/main" id="{657969AE-5045-C8F0-26D1-A8A467A49F66}"/>
                </a:ext>
              </a:extLst>
            </p:cNvPr>
            <p:cNvPicPr>
              <a:picLocks noChangeAspect="1"/>
            </p:cNvPicPr>
            <p:nvPr/>
          </p:nvPicPr>
          <p:blipFill>
            <a:blip r:embed="rId7"/>
            <a:stretch>
              <a:fillRect/>
            </a:stretch>
          </p:blipFill>
          <p:spPr>
            <a:xfrm>
              <a:off x="13061237" y="4610100"/>
              <a:ext cx="1111963" cy="624905"/>
            </a:xfrm>
            <a:prstGeom prst="rect">
              <a:avLst/>
            </a:prstGeom>
          </p:spPr>
        </p:pic>
      </p:grpSp>
      <p:pic>
        <p:nvPicPr>
          <p:cNvPr id="51" name="Picture 50" descr="A blue and black logo&#10;&#10;Description automatically generated">
            <a:extLst>
              <a:ext uri="{FF2B5EF4-FFF2-40B4-BE49-F238E27FC236}">
                <a16:creationId xmlns:a16="http://schemas.microsoft.com/office/drawing/2014/main" id="{A03E2887-3829-D449-0E95-94AE04B6C9EB}"/>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52" name="Graphic 51" descr="Heartbeat outline">
            <a:extLst>
              <a:ext uri="{FF2B5EF4-FFF2-40B4-BE49-F238E27FC236}">
                <a16:creationId xmlns:a16="http://schemas.microsoft.com/office/drawing/2014/main" id="{8C510B12-798E-D789-541C-DD8A2936F48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3639800" y="800100"/>
            <a:ext cx="3434282" cy="2594431"/>
          </a:xfrm>
          <a:prstGeom prst="rect">
            <a:avLst/>
          </a:prstGeom>
        </p:spPr>
      </p:pic>
      <p:cxnSp>
        <p:nvCxnSpPr>
          <p:cNvPr id="53" name="Straight Connector 52">
            <a:extLst>
              <a:ext uri="{FF2B5EF4-FFF2-40B4-BE49-F238E27FC236}">
                <a16:creationId xmlns:a16="http://schemas.microsoft.com/office/drawing/2014/main" id="{5CEDB302-E349-46BC-A88A-AD95E847B475}"/>
              </a:ext>
            </a:extLst>
          </p:cNvPr>
          <p:cNvCxnSpPr>
            <a:cxnSpLocks/>
          </p:cNvCxnSpPr>
          <p:nvPr/>
        </p:nvCxnSpPr>
        <p:spPr>
          <a:xfrm>
            <a:off x="1828800" y="2095500"/>
            <a:ext cx="12623388" cy="0"/>
          </a:xfrm>
          <a:prstGeom prst="line">
            <a:avLst/>
          </a:prstGeom>
          <a:ln w="57150">
            <a:solidFill>
              <a:srgbClr val="404040"/>
            </a:solidFill>
          </a:ln>
        </p:spPr>
        <p:style>
          <a:lnRef idx="1">
            <a:schemeClr val="accent1"/>
          </a:lnRef>
          <a:fillRef idx="0">
            <a:schemeClr val="accent1"/>
          </a:fillRef>
          <a:effectRef idx="0">
            <a:schemeClr val="accent1"/>
          </a:effectRef>
          <a:fontRef idx="minor">
            <a:schemeClr val="tx1"/>
          </a:fontRef>
        </p:style>
      </p:cxnSp>
      <p:sp>
        <p:nvSpPr>
          <p:cNvPr id="56" name="TextBox 9">
            <a:extLst>
              <a:ext uri="{FF2B5EF4-FFF2-40B4-BE49-F238E27FC236}">
                <a16:creationId xmlns:a16="http://schemas.microsoft.com/office/drawing/2014/main" id="{7470744D-D3AA-0364-F0EF-AF57852F08DE}"/>
              </a:ext>
            </a:extLst>
          </p:cNvPr>
          <p:cNvSpPr txBox="1"/>
          <p:nvPr/>
        </p:nvSpPr>
        <p:spPr>
          <a:xfrm>
            <a:off x="1048988" y="3355717"/>
            <a:ext cx="9437561" cy="1477199"/>
          </a:xfrm>
          <a:prstGeom prst="rect">
            <a:avLst/>
          </a:prstGeom>
        </p:spPr>
        <p:txBody>
          <a:bodyPr wrap="square" lIns="0" tIns="0" rIns="0" bIns="0" rtlCol="0" anchor="t">
            <a:spAutoFit/>
          </a:bodyPr>
          <a:lstStyle/>
          <a:p>
            <a:pPr>
              <a:lnSpc>
                <a:spcPts val="3904"/>
              </a:lnSpc>
            </a:pPr>
            <a:endParaRPr lang="en-US" sz="2800" u="sng" dirty="0">
              <a:solidFill>
                <a:srgbClr val="404040"/>
              </a:solidFill>
              <a:latin typeface="Montserrat" pitchFamily="2" charset="77"/>
            </a:endParaRPr>
          </a:p>
          <a:p>
            <a:pPr marL="345441" lvl="1">
              <a:lnSpc>
                <a:spcPts val="3904"/>
              </a:lnSpc>
            </a:pPr>
            <a:r>
              <a:rPr lang="en-US" sz="2800" dirty="0">
                <a:solidFill>
                  <a:srgbClr val="404040"/>
                </a:solidFill>
                <a:latin typeface="Montserrat" pitchFamily="2" charset="77"/>
              </a:rPr>
              <a:t>In </a:t>
            </a:r>
            <a:r>
              <a:rPr lang="en-US" sz="2800" b="1" dirty="0">
                <a:solidFill>
                  <a:srgbClr val="404040"/>
                </a:solidFill>
                <a:latin typeface="Montserrat" pitchFamily="2" charset="77"/>
              </a:rPr>
              <a:t>Health Data Science </a:t>
            </a:r>
            <a:r>
              <a:rPr lang="en-US" sz="2800" dirty="0">
                <a:solidFill>
                  <a:srgbClr val="404040"/>
                </a:solidFill>
                <a:latin typeface="Montserrat" pitchFamily="2" charset="77"/>
              </a:rPr>
              <a:t>the</a:t>
            </a:r>
            <a:r>
              <a:rPr lang="en-US" sz="2800" b="1" dirty="0">
                <a:solidFill>
                  <a:srgbClr val="404040"/>
                </a:solidFill>
                <a:latin typeface="Montserrat" pitchFamily="2" charset="77"/>
              </a:rPr>
              <a:t> </a:t>
            </a:r>
            <a:r>
              <a:rPr lang="en-US" sz="2800" dirty="0">
                <a:solidFill>
                  <a:srgbClr val="404040"/>
                </a:solidFill>
                <a:latin typeface="Montserrat" pitchFamily="2" charset="77"/>
              </a:rPr>
              <a:t>domains of interest are medicine (micro)biology, biochemistry, etc.</a:t>
            </a:r>
            <a:endParaRPr lang="en-US" sz="3200" dirty="0">
              <a:solidFill>
                <a:srgbClr val="404040"/>
              </a:solidFill>
              <a:latin typeface="Now"/>
            </a:endParaRPr>
          </a:p>
        </p:txBody>
      </p:sp>
    </p:spTree>
    <p:extLst>
      <p:ext uri="{BB962C8B-B14F-4D97-AF65-F5344CB8AC3E}">
        <p14:creationId xmlns:p14="http://schemas.microsoft.com/office/powerpoint/2010/main" val="20847839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5" name="TextBox 9">
            <a:extLst>
              <a:ext uri="{FF2B5EF4-FFF2-40B4-BE49-F238E27FC236}">
                <a16:creationId xmlns:a16="http://schemas.microsoft.com/office/drawing/2014/main" id="{675294CD-E2CF-954F-408F-7991845E1F06}"/>
              </a:ext>
            </a:extLst>
          </p:cNvPr>
          <p:cNvSpPr txBox="1"/>
          <p:nvPr/>
        </p:nvSpPr>
        <p:spPr>
          <a:xfrm>
            <a:off x="1028700" y="3059804"/>
            <a:ext cx="8115300" cy="5997732"/>
          </a:xfrm>
          <a:prstGeom prst="rect">
            <a:avLst/>
          </a:prstGeom>
        </p:spPr>
        <p:txBody>
          <a:bodyPr wrap="square" lIns="0" tIns="0" rIns="0" bIns="0" rtlCol="0" anchor="t">
            <a:spAutoFit/>
          </a:bodyPr>
          <a:lstStyle/>
          <a:p>
            <a:pPr>
              <a:lnSpc>
                <a:spcPts val="3904"/>
              </a:lnSpc>
            </a:pPr>
            <a:endParaRPr lang="en-US" sz="2800" u="sng"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Amount and quality of data is growing every year</a:t>
            </a:r>
          </a:p>
          <a:p>
            <a:pPr marL="690881" lvl="1" indent="-345440">
              <a:lnSpc>
                <a:spcPts val="3904"/>
              </a:lnSpc>
              <a:buFont typeface="Arial"/>
              <a:buChar char="•"/>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Involved from knowledge generation to decision making </a:t>
            </a:r>
          </a:p>
          <a:p>
            <a:pPr marL="690881" lvl="1" indent="-345440">
              <a:lnSpc>
                <a:spcPts val="3904"/>
              </a:lnSpc>
              <a:buFont typeface="Arial"/>
              <a:buChar char="•"/>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Important to navigate </a:t>
            </a:r>
          </a:p>
          <a:p>
            <a:pPr marL="690881" lvl="1" indent="-345440">
              <a:lnSpc>
                <a:spcPts val="3904"/>
              </a:lnSpc>
              <a:buFont typeface="Arial"/>
              <a:buChar char="•"/>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Teach the next generation how to interact with and use data</a:t>
            </a:r>
          </a:p>
          <a:p>
            <a:pPr>
              <a:lnSpc>
                <a:spcPts val="3904"/>
              </a:lnSpc>
            </a:pPr>
            <a:r>
              <a:rPr lang="en-US" sz="3200" dirty="0">
                <a:solidFill>
                  <a:srgbClr val="404040"/>
                </a:solidFill>
                <a:latin typeface="Now"/>
              </a:rPr>
              <a:t> </a:t>
            </a:r>
          </a:p>
        </p:txBody>
      </p:sp>
      <p:sp>
        <p:nvSpPr>
          <p:cNvPr id="5" name="Freeform 12">
            <a:extLst>
              <a:ext uri="{FF2B5EF4-FFF2-40B4-BE49-F238E27FC236}">
                <a16:creationId xmlns:a16="http://schemas.microsoft.com/office/drawing/2014/main" id="{23BE8142-B8F9-39C2-78E8-944DF6E69CE4}"/>
              </a:ext>
            </a:extLst>
          </p:cNvPr>
          <p:cNvSpPr/>
          <p:nvPr/>
        </p:nvSpPr>
        <p:spPr>
          <a:xfrm>
            <a:off x="1" y="499098"/>
            <a:ext cx="18288000" cy="2188541"/>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TextBox 3">
            <a:extLst>
              <a:ext uri="{FF2B5EF4-FFF2-40B4-BE49-F238E27FC236}">
                <a16:creationId xmlns:a16="http://schemas.microsoft.com/office/drawing/2014/main" id="{1C887D9A-DC10-8E11-2C8D-FBE4A86A20C0}"/>
              </a:ext>
            </a:extLst>
          </p:cNvPr>
          <p:cNvSpPr txBox="1"/>
          <p:nvPr/>
        </p:nvSpPr>
        <p:spPr>
          <a:xfrm>
            <a:off x="10287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OUR DATA DRIVEN WORLD</a:t>
            </a:r>
          </a:p>
        </p:txBody>
      </p:sp>
      <p:grpSp>
        <p:nvGrpSpPr>
          <p:cNvPr id="43" name="Group 42">
            <a:extLst>
              <a:ext uri="{FF2B5EF4-FFF2-40B4-BE49-F238E27FC236}">
                <a16:creationId xmlns:a16="http://schemas.microsoft.com/office/drawing/2014/main" id="{FAC102BE-AEAD-9F23-AA55-EBB5AFD4376F}"/>
              </a:ext>
            </a:extLst>
          </p:cNvPr>
          <p:cNvGrpSpPr>
            <a:grpSpLocks noChangeAspect="1"/>
          </p:cNvGrpSpPr>
          <p:nvPr/>
        </p:nvGrpSpPr>
        <p:grpSpPr>
          <a:xfrm>
            <a:off x="10134600" y="3086100"/>
            <a:ext cx="7086600" cy="6394244"/>
            <a:chOff x="9906000" y="3213025"/>
            <a:chExt cx="7620000" cy="6875531"/>
          </a:xfrm>
        </p:grpSpPr>
        <p:grpSp>
          <p:nvGrpSpPr>
            <p:cNvPr id="20" name="Group 12">
              <a:extLst>
                <a:ext uri="{FF2B5EF4-FFF2-40B4-BE49-F238E27FC236}">
                  <a16:creationId xmlns:a16="http://schemas.microsoft.com/office/drawing/2014/main" id="{CBF112A2-EAFC-B849-571F-861A929F93AB}"/>
                </a:ext>
              </a:extLst>
            </p:cNvPr>
            <p:cNvGrpSpPr>
              <a:grpSpLocks noChangeAspect="1"/>
            </p:cNvGrpSpPr>
            <p:nvPr/>
          </p:nvGrpSpPr>
          <p:grpSpPr>
            <a:xfrm>
              <a:off x="11267987" y="3213025"/>
              <a:ext cx="4680000" cy="4680000"/>
              <a:chOff x="-33631" y="-89227"/>
              <a:chExt cx="809173" cy="825827"/>
            </a:xfrm>
          </p:grpSpPr>
          <p:sp>
            <p:nvSpPr>
              <p:cNvPr id="21" name="Freeform 13">
                <a:extLst>
                  <a:ext uri="{FF2B5EF4-FFF2-40B4-BE49-F238E27FC236}">
                    <a16:creationId xmlns:a16="http://schemas.microsoft.com/office/drawing/2014/main" id="{0C31A633-CF5F-9511-0B8C-B8C5AD36D043}"/>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D2B4">
                  <a:alpha val="60000"/>
                </a:srgbClr>
              </a:solidFill>
              <a:ln w="19050">
                <a:solidFill>
                  <a:srgbClr val="3B4A52">
                    <a:alpha val="60000"/>
                  </a:srgbClr>
                </a:solidFill>
              </a:ln>
            </p:spPr>
            <p:txBody>
              <a:bodyPr/>
              <a:lstStyle/>
              <a:p>
                <a:endParaRPr lang="en-DK" dirty="0"/>
              </a:p>
            </p:txBody>
          </p:sp>
          <p:sp>
            <p:nvSpPr>
              <p:cNvPr id="22" name="TextBox 14">
                <a:extLst>
                  <a:ext uri="{FF2B5EF4-FFF2-40B4-BE49-F238E27FC236}">
                    <a16:creationId xmlns:a16="http://schemas.microsoft.com/office/drawing/2014/main" id="{0C24E3D1-AD9F-1393-4403-EB29978BE30D}"/>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0" name="Group 6">
              <a:extLst>
                <a:ext uri="{FF2B5EF4-FFF2-40B4-BE49-F238E27FC236}">
                  <a16:creationId xmlns:a16="http://schemas.microsoft.com/office/drawing/2014/main" id="{0E5A03D2-A121-0B6A-56C8-F9ECE106B0F4}"/>
                </a:ext>
              </a:extLst>
            </p:cNvPr>
            <p:cNvGrpSpPr>
              <a:grpSpLocks noChangeAspect="1"/>
            </p:cNvGrpSpPr>
            <p:nvPr/>
          </p:nvGrpSpPr>
          <p:grpSpPr>
            <a:xfrm>
              <a:off x="12735839" y="5408556"/>
              <a:ext cx="4659116" cy="4680000"/>
              <a:chOff x="1813" y="0"/>
              <a:chExt cx="809173" cy="812800"/>
            </a:xfrm>
          </p:grpSpPr>
          <p:sp>
            <p:nvSpPr>
              <p:cNvPr id="14" name="Freeform 7">
                <a:extLst>
                  <a:ext uri="{FF2B5EF4-FFF2-40B4-BE49-F238E27FC236}">
                    <a16:creationId xmlns:a16="http://schemas.microsoft.com/office/drawing/2014/main" id="{F46568F3-60CA-F7B2-0E9A-D9C392A631D0}"/>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16" name="TextBox 8">
                <a:extLst>
                  <a:ext uri="{FF2B5EF4-FFF2-40B4-BE49-F238E27FC236}">
                    <a16:creationId xmlns:a16="http://schemas.microsoft.com/office/drawing/2014/main" id="{4812BDE6-724D-1B8F-FC92-1861AE50FBD2}"/>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17" name="Group 9">
              <a:extLst>
                <a:ext uri="{FF2B5EF4-FFF2-40B4-BE49-F238E27FC236}">
                  <a16:creationId xmlns:a16="http://schemas.microsoft.com/office/drawing/2014/main" id="{FDC1E5CC-5370-BB66-044E-9BA9B81E15BC}"/>
                </a:ext>
              </a:extLst>
            </p:cNvPr>
            <p:cNvGrpSpPr>
              <a:grpSpLocks noChangeAspect="1"/>
            </p:cNvGrpSpPr>
            <p:nvPr/>
          </p:nvGrpSpPr>
          <p:grpSpPr>
            <a:xfrm>
              <a:off x="9906000" y="5329587"/>
              <a:ext cx="4680000" cy="4680000"/>
              <a:chOff x="10788" y="24573"/>
              <a:chExt cx="809173" cy="812800"/>
            </a:xfrm>
          </p:grpSpPr>
          <p:sp>
            <p:nvSpPr>
              <p:cNvPr id="18" name="Freeform 10">
                <a:extLst>
                  <a:ext uri="{FF2B5EF4-FFF2-40B4-BE49-F238E27FC236}">
                    <a16:creationId xmlns:a16="http://schemas.microsoft.com/office/drawing/2014/main" id="{8194926F-1EFA-ACAB-6670-89FDA9F21367}"/>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AC4F8">
                  <a:alpha val="60000"/>
                </a:srgbClr>
              </a:solidFill>
              <a:ln w="19050">
                <a:solidFill>
                  <a:srgbClr val="3B4A52">
                    <a:alpha val="60000"/>
                  </a:srgbClr>
                </a:solidFill>
              </a:ln>
            </p:spPr>
            <p:txBody>
              <a:bodyPr/>
              <a:lstStyle/>
              <a:p>
                <a:endParaRPr lang="en-DK" dirty="0"/>
              </a:p>
            </p:txBody>
          </p:sp>
          <p:sp>
            <p:nvSpPr>
              <p:cNvPr id="19" name="TextBox 11">
                <a:extLst>
                  <a:ext uri="{FF2B5EF4-FFF2-40B4-BE49-F238E27FC236}">
                    <a16:creationId xmlns:a16="http://schemas.microsoft.com/office/drawing/2014/main" id="{4BDC726B-8906-155D-28DE-C978138D2A2B}"/>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3" name="TextBox 21">
              <a:extLst>
                <a:ext uri="{FF2B5EF4-FFF2-40B4-BE49-F238E27FC236}">
                  <a16:creationId xmlns:a16="http://schemas.microsoft.com/office/drawing/2014/main" id="{F20589DC-02D0-1E0A-641E-4D1EC5D13F71}"/>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24" name="TextBox 22">
              <a:extLst>
                <a:ext uri="{FF2B5EF4-FFF2-40B4-BE49-F238E27FC236}">
                  <a16:creationId xmlns:a16="http://schemas.microsoft.com/office/drawing/2014/main" id="{2729DF05-4341-D670-0BDD-CDC6F6466F31}"/>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25" name="TextBox 23">
              <a:extLst>
                <a:ext uri="{FF2B5EF4-FFF2-40B4-BE49-F238E27FC236}">
                  <a16:creationId xmlns:a16="http://schemas.microsoft.com/office/drawing/2014/main" id="{E8EB9550-A1F1-E5D1-DCE4-DA76F480C5A6}"/>
                </a:ext>
              </a:extLst>
            </p:cNvPr>
            <p:cNvSpPr txBox="1"/>
            <p:nvPr/>
          </p:nvSpPr>
          <p:spPr>
            <a:xfrm>
              <a:off x="14432898" y="7124700"/>
              <a:ext cx="3093102" cy="851708"/>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DOMAIN KNOWLEDGE</a:t>
              </a:r>
            </a:p>
          </p:txBody>
        </p:sp>
        <p:sp>
          <p:nvSpPr>
            <p:cNvPr id="28" name="TextBox 31">
              <a:extLst>
                <a:ext uri="{FF2B5EF4-FFF2-40B4-BE49-F238E27FC236}">
                  <a16:creationId xmlns:a16="http://schemas.microsoft.com/office/drawing/2014/main" id="{273CC1EE-8DB4-072E-599A-AD592CB6FF20}"/>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29" name="TextBox 37">
              <a:extLst>
                <a:ext uri="{FF2B5EF4-FFF2-40B4-BE49-F238E27FC236}">
                  <a16:creationId xmlns:a16="http://schemas.microsoft.com/office/drawing/2014/main" id="{C6F0446D-FF68-0372-6C06-FEA7FD1821E3}"/>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0" name="TextBox 21">
              <a:extLst>
                <a:ext uri="{FF2B5EF4-FFF2-40B4-BE49-F238E27FC236}">
                  <a16:creationId xmlns:a16="http://schemas.microsoft.com/office/drawing/2014/main" id="{1C4C939C-5A79-C53C-0F79-EB13B8287F10}"/>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2" name="TextBox 21">
              <a:extLst>
                <a:ext uri="{FF2B5EF4-FFF2-40B4-BE49-F238E27FC236}">
                  <a16:creationId xmlns:a16="http://schemas.microsoft.com/office/drawing/2014/main" id="{FE5B9E22-0E60-5664-3CDB-0DD4CCDB5038}"/>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7" name="Picture 36">
              <a:extLst>
                <a:ext uri="{FF2B5EF4-FFF2-40B4-BE49-F238E27FC236}">
                  <a16:creationId xmlns:a16="http://schemas.microsoft.com/office/drawing/2014/main" id="{3B629F14-B413-CDE2-4DCB-D07A91EE1EFB}"/>
                </a:ext>
              </a:extLst>
            </p:cNvPr>
            <p:cNvPicPr>
              <a:picLocks noChangeAspect="1"/>
            </p:cNvPicPr>
            <p:nvPr/>
          </p:nvPicPr>
          <p:blipFill rotWithShape="1">
            <a:blip r:embed="rId3"/>
            <a:srcRect l="13453"/>
            <a:stretch/>
          </p:blipFill>
          <p:spPr>
            <a:xfrm>
              <a:off x="11563407" y="7821771"/>
              <a:ext cx="1108924" cy="1268856"/>
            </a:xfrm>
            <a:prstGeom prst="rect">
              <a:avLst/>
            </a:prstGeom>
          </p:spPr>
        </p:pic>
        <p:pic>
          <p:nvPicPr>
            <p:cNvPr id="40" name="Picture 39">
              <a:extLst>
                <a:ext uri="{FF2B5EF4-FFF2-40B4-BE49-F238E27FC236}">
                  <a16:creationId xmlns:a16="http://schemas.microsoft.com/office/drawing/2014/main" id="{FAAC3EF9-CAF2-987B-2F52-170A532D19FB}"/>
                </a:ext>
              </a:extLst>
            </p:cNvPr>
            <p:cNvPicPr>
              <a:picLocks noChangeAspect="1"/>
            </p:cNvPicPr>
            <p:nvPr/>
          </p:nvPicPr>
          <p:blipFill>
            <a:blip r:embed="rId4"/>
            <a:stretch>
              <a:fillRect/>
            </a:stretch>
          </p:blipFill>
          <p:spPr>
            <a:xfrm>
              <a:off x="14558776" y="8115300"/>
              <a:ext cx="1435100" cy="1117600"/>
            </a:xfrm>
            <a:prstGeom prst="rect">
              <a:avLst/>
            </a:prstGeom>
          </p:spPr>
        </p:pic>
        <p:pic>
          <p:nvPicPr>
            <p:cNvPr id="41" name="Picture 40">
              <a:extLst>
                <a:ext uri="{FF2B5EF4-FFF2-40B4-BE49-F238E27FC236}">
                  <a16:creationId xmlns:a16="http://schemas.microsoft.com/office/drawing/2014/main" id="{EDF5A022-BB3C-3740-D8BB-642E58C587D0}"/>
                </a:ext>
              </a:extLst>
            </p:cNvPr>
            <p:cNvPicPr>
              <a:picLocks noChangeAspect="1"/>
            </p:cNvPicPr>
            <p:nvPr/>
          </p:nvPicPr>
          <p:blipFill>
            <a:blip r:embed="rId5"/>
            <a:stretch>
              <a:fillRect/>
            </a:stretch>
          </p:blipFill>
          <p:spPr>
            <a:xfrm>
              <a:off x="13061237" y="4610100"/>
              <a:ext cx="1111963" cy="624905"/>
            </a:xfrm>
            <a:prstGeom prst="rect">
              <a:avLst/>
            </a:prstGeom>
          </p:spPr>
        </p:pic>
      </p:grpSp>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6" cstate="print">
            <a:extLst>
              <a:ext uri="{BEBA8EAE-BF5A-486C-A8C5-ECC9F3942E4B}">
                <a14:imgProps xmlns:a14="http://schemas.microsoft.com/office/drawing/2010/main">
                  <a14:imgLayer r:embed="rId7">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518786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7434146" y="2933700"/>
            <a:ext cx="9101254" cy="1969770"/>
          </a:xfrm>
          <a:prstGeom prst="rect">
            <a:avLst/>
          </a:prstGeom>
          <a:noFill/>
        </p:spPr>
        <p:txBody>
          <a:bodyPr wrap="square" rtlCol="0">
            <a:spAutoFit/>
          </a:bodyPr>
          <a:lstStyle/>
          <a:p>
            <a:pPr>
              <a:lnSpc>
                <a:spcPct val="150000"/>
              </a:lnSpc>
            </a:pPr>
            <a:r>
              <a:rPr lang="en-US" sz="3000" dirty="0">
                <a:latin typeface="Montserrat" pitchFamily="2" charset="77"/>
              </a:rPr>
              <a:t>After this brief intro, how do you see the importance of data science to you personally?</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60C0EF6D-0E9E-E736-A384-7F3A13D11B6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64378">
            <a:off x="5516161" y="5976521"/>
            <a:ext cx="4188640" cy="4188640"/>
          </a:xfrm>
          <a:prstGeom prst="rect">
            <a:avLst/>
          </a:prstGeom>
        </p:spPr>
      </p:pic>
      <p:grpSp>
        <p:nvGrpSpPr>
          <p:cNvPr id="8" name="Group 7">
            <a:extLst>
              <a:ext uri="{FF2B5EF4-FFF2-40B4-BE49-F238E27FC236}">
                <a16:creationId xmlns:a16="http://schemas.microsoft.com/office/drawing/2014/main" id="{01CD8A0B-DBB8-40D8-AA13-1A8D8AB40BDB}"/>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9EB589CC-1CAB-3976-0500-0C5D84CFE211}"/>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83D854EA-9971-E340-E957-62CE922B88F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B35E6750-A991-063D-B789-CC364B075B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144C2F6-BD83-B719-C615-35A93B7F2E9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6538504D-611E-A9B0-6E07-C8BB043CD5AB}"/>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4782532F-5140-91CB-4988-71D628BD267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1BF10836-74AD-4531-53EA-5DF44D2A469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B1CDF6CA-CBA3-CD7D-307C-176AF819177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39682973-4021-5E2A-118F-0EED2262236B}"/>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E314F8AF-5E8F-905A-D011-8EE7266CB50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58C1435-6576-1182-B661-6DEA332E997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8078BD97-8BED-932A-BA6A-34588FB7854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22EA6B2E-4AFC-908E-2B02-8A5DF9115AC5}"/>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35E1890B-EA27-9309-2B26-A5573EB894E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7AA5CBF0-4E0F-2059-BAF3-47EF6E18364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A9D89080-78F8-3A0D-4291-68C0BB00A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0751076-DDA1-79E8-A2A4-F139D9DA1F0A}"/>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9FF64837-40C9-4757-04A0-74D209E57D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3551A471-4149-4751-4D5B-5D834E466F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32616755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2286000" y="3574368"/>
            <a:ext cx="13411200" cy="1815882"/>
          </a:xfrm>
          <a:prstGeom prst="rect">
            <a:avLst/>
          </a:prstGeom>
          <a:noFill/>
        </p:spPr>
        <p:txBody>
          <a:bodyPr wrap="square" lIns="91440" tIns="45720" rIns="91440" bIns="45720" rtlCol="0" anchor="t">
            <a:spAutoFit/>
          </a:bodyPr>
          <a:lstStyle/>
          <a:p>
            <a:pPr algn="ctr"/>
            <a:r>
              <a:rPr lang="en-US" sz="2800" dirty="0">
                <a:latin typeface="Montserrat" pitchFamily="2" charset="77"/>
              </a:rPr>
              <a:t>Which of the </a:t>
            </a:r>
            <a:r>
              <a:rPr lang="en-US" sz="2800" b="1" dirty="0">
                <a:latin typeface="Montserrat" pitchFamily="2" charset="77"/>
              </a:rPr>
              <a:t>roles </a:t>
            </a:r>
            <a:r>
              <a:rPr lang="en-US" sz="2800" dirty="0">
                <a:latin typeface="Montserrat" pitchFamily="2" charset="77"/>
              </a:rPr>
              <a:t>we have introduced </a:t>
            </a:r>
            <a:r>
              <a:rPr lang="en-US" sz="2800" b="1" dirty="0">
                <a:latin typeface="Montserrat" pitchFamily="2" charset="77"/>
              </a:rPr>
              <a:t>do you see yourself in</a:t>
            </a:r>
            <a:r>
              <a:rPr lang="en-US" sz="2800" dirty="0">
                <a:latin typeface="Montserrat" pitchFamily="2" charset="77"/>
              </a:rPr>
              <a:t>? </a:t>
            </a:r>
          </a:p>
          <a:p>
            <a:pPr algn="ctr"/>
            <a:endParaRPr lang="en-US" sz="2800" dirty="0">
              <a:latin typeface="Montserrat" pitchFamily="2" charset="77"/>
            </a:endParaRPr>
          </a:p>
          <a:p>
            <a:pPr algn="ctr"/>
            <a:r>
              <a:rPr lang="en-US" sz="2800" dirty="0">
                <a:latin typeface="Montserrat"/>
              </a:rPr>
              <a:t>Do you have people in your group or among your collaborators to fill the other roles? If not, </a:t>
            </a:r>
            <a:r>
              <a:rPr lang="en-US" sz="2800" b="1" dirty="0">
                <a:latin typeface="Montserrat"/>
              </a:rPr>
              <a:t>what are the alternatives?</a:t>
            </a:r>
          </a:p>
        </p:txBody>
      </p:sp>
      <p:pic>
        <p:nvPicPr>
          <p:cNvPr id="29" name="Picture 28" descr="A blue and black logo&#10;&#10;Description automatically generated">
            <a:extLst>
              <a:ext uri="{FF2B5EF4-FFF2-40B4-BE49-F238E27FC236}">
                <a16:creationId xmlns:a16="http://schemas.microsoft.com/office/drawing/2014/main" id="{7C281FBD-157D-FCAF-230F-7C9C8CB0648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10400" y="5916386"/>
            <a:ext cx="4343401" cy="4343401"/>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294756" y="7581900"/>
            <a:ext cx="1611244" cy="1611244"/>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3850105" y="11049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spTree>
    <p:extLst>
      <p:ext uri="{BB962C8B-B14F-4D97-AF65-F5344CB8AC3E}">
        <p14:creationId xmlns:p14="http://schemas.microsoft.com/office/powerpoint/2010/main" val="3683176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F0D7CB6C-31FC-4643-4521-B653264116C6}"/>
              </a:ext>
            </a:extLst>
          </p:cNvPr>
          <p:cNvGrpSpPr/>
          <p:nvPr/>
        </p:nvGrpSpPr>
        <p:grpSpPr>
          <a:xfrm flipH="1">
            <a:off x="0" y="7388523"/>
            <a:ext cx="18288000" cy="3308091"/>
            <a:chOff x="0" y="2616764"/>
            <a:chExt cx="7528484" cy="4241236"/>
          </a:xfrm>
        </p:grpSpPr>
        <p:pic>
          <p:nvPicPr>
            <p:cNvPr id="6" name="Picture 5" descr="A picture containing vector graphics, design&#10;&#10;Description automatically generated">
              <a:extLst>
                <a:ext uri="{FF2B5EF4-FFF2-40B4-BE49-F238E27FC236}">
                  <a16:creationId xmlns:a16="http://schemas.microsoft.com/office/drawing/2014/main" id="{85F21299-2493-6CA4-E311-21541FE9C1C7}"/>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2616764"/>
              <a:ext cx="7528484" cy="4241236"/>
            </a:xfrm>
            <a:prstGeom prst="rect">
              <a:avLst/>
            </a:prstGeom>
          </p:spPr>
        </p:pic>
        <p:sp>
          <p:nvSpPr>
            <p:cNvPr id="9" name="Rectangle 8">
              <a:extLst>
                <a:ext uri="{FF2B5EF4-FFF2-40B4-BE49-F238E27FC236}">
                  <a16:creationId xmlns:a16="http://schemas.microsoft.com/office/drawing/2014/main" id="{4636CAD5-C4B8-8D80-09A8-06FC9DF49F1B}"/>
                </a:ext>
              </a:extLst>
            </p:cNvPr>
            <p:cNvSpPr/>
            <p:nvPr/>
          </p:nvSpPr>
          <p:spPr>
            <a:xfrm>
              <a:off x="3764242" y="4085863"/>
              <a:ext cx="1953652" cy="86810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700"/>
            </a:p>
          </p:txBody>
        </p:sp>
      </p:grpSp>
      <p:sp>
        <p:nvSpPr>
          <p:cNvPr id="2" name="Title 1">
            <a:extLst>
              <a:ext uri="{FF2B5EF4-FFF2-40B4-BE49-F238E27FC236}">
                <a16:creationId xmlns:a16="http://schemas.microsoft.com/office/drawing/2014/main" id="{035097B5-71AF-A6DE-A90F-9E6A7DF8C765}"/>
              </a:ext>
            </a:extLst>
          </p:cNvPr>
          <p:cNvSpPr>
            <a:spLocks noGrp="1"/>
          </p:cNvSpPr>
          <p:nvPr>
            <p:ph type="title"/>
          </p:nvPr>
        </p:nvSpPr>
        <p:spPr>
          <a:xfrm>
            <a:off x="1782285" y="1102714"/>
            <a:ext cx="14417533" cy="761000"/>
          </a:xfrm>
        </p:spPr>
        <p:txBody>
          <a:bodyPr>
            <a:normAutofit fontScale="90000"/>
          </a:bodyPr>
          <a:lstStyle/>
          <a:p>
            <a:r>
              <a:rPr lang="en-US" sz="6000" b="1" dirty="0">
                <a:solidFill>
                  <a:srgbClr val="404040"/>
                </a:solidFill>
                <a:latin typeface="Montserrat" pitchFamily="2" charset="77"/>
                <a:cs typeface="Futura Condensed Medium" panose="020B0602020204020303" pitchFamily="34" charset="-79"/>
              </a:rPr>
              <a:t>Center for Health Data Science (HeaDS)</a:t>
            </a:r>
          </a:p>
        </p:txBody>
      </p:sp>
      <p:sp>
        <p:nvSpPr>
          <p:cNvPr id="15" name="TextBox 14">
            <a:extLst>
              <a:ext uri="{FF2B5EF4-FFF2-40B4-BE49-F238E27FC236}">
                <a16:creationId xmlns:a16="http://schemas.microsoft.com/office/drawing/2014/main" id="{3DE2745E-76A4-5FB0-9623-0978AFE0A99A}"/>
              </a:ext>
            </a:extLst>
          </p:cNvPr>
          <p:cNvSpPr txBox="1"/>
          <p:nvPr/>
        </p:nvSpPr>
        <p:spPr>
          <a:xfrm>
            <a:off x="1782285" y="2804320"/>
            <a:ext cx="13216555" cy="5447645"/>
          </a:xfrm>
          <a:prstGeom prst="rect">
            <a:avLst/>
          </a:prstGeom>
          <a:noFill/>
        </p:spPr>
        <p:txBody>
          <a:bodyPr wrap="square" rtlCol="0">
            <a:spAutoFit/>
          </a:bodyPr>
          <a:lstStyle/>
          <a:p>
            <a:r>
              <a:rPr lang="en-US" sz="3000" dirty="0">
                <a:solidFill>
                  <a:srgbClr val="404040"/>
                </a:solidFill>
                <a:latin typeface="Montserrat" pitchFamily="2" charset="77"/>
                <a:cs typeface="Futura Condensed Medium" panose="020B0602020204020303" pitchFamily="34" charset="-79"/>
              </a:rPr>
              <a:t>The </a:t>
            </a:r>
            <a:r>
              <a:rPr lang="en-US" sz="3000" b="1" dirty="0">
                <a:solidFill>
                  <a:srgbClr val="404040"/>
                </a:solidFill>
                <a:latin typeface="Montserrat" pitchFamily="2" charset="77"/>
                <a:cs typeface="Futura Condensed Medium" panose="020B0602020204020303" pitchFamily="34" charset="-79"/>
              </a:rPr>
              <a:t>mission of the Center </a:t>
            </a:r>
            <a:r>
              <a:rPr lang="en-US" sz="3000" dirty="0">
                <a:solidFill>
                  <a:srgbClr val="404040"/>
                </a:solidFill>
                <a:latin typeface="Montserrat" pitchFamily="2" charset="77"/>
                <a:cs typeface="Futura Condensed Medium" panose="020B0602020204020303" pitchFamily="34" charset="-79"/>
              </a:rPr>
              <a:t>is to strengthen </a:t>
            </a:r>
            <a:r>
              <a:rPr lang="en-US" sz="3000" b="1" dirty="0">
                <a:solidFill>
                  <a:srgbClr val="404040"/>
                </a:solidFill>
                <a:latin typeface="Montserrat" pitchFamily="2" charset="77"/>
                <a:cs typeface="Futura Condensed Medium" panose="020B0602020204020303" pitchFamily="34" charset="-79"/>
              </a:rPr>
              <a:t>health data science </a:t>
            </a:r>
            <a:r>
              <a:rPr lang="en-US" sz="3000" dirty="0">
                <a:solidFill>
                  <a:srgbClr val="404040"/>
                </a:solidFill>
                <a:latin typeface="Montserrat" pitchFamily="2" charset="77"/>
                <a:cs typeface="Futura Condensed Medium" panose="020B0602020204020303" pitchFamily="34" charset="-79"/>
              </a:rPr>
              <a:t>within the Faculty:</a:t>
            </a:r>
          </a:p>
          <a:p>
            <a:endParaRPr lang="en-US" sz="3200" dirty="0">
              <a:solidFill>
                <a:srgbClr val="404040"/>
              </a:solidFill>
              <a:latin typeface="Montserrat" pitchFamily="2" charset="77"/>
              <a:ea typeface="Tahoma" panose="020B0604030504040204" pitchFamily="34" charset="0"/>
              <a:cs typeface="Tahoma" panose="020B0604030504040204" pitchFamily="34" charset="0"/>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Active and visible hub for Health Data Science </a:t>
            </a:r>
          </a:p>
          <a:p>
            <a:pPr marL="457200" indent="-457200">
              <a:buFont typeface="Arial" panose="020B0604020202020204" pitchFamily="34" charset="0"/>
              <a:buChar char="•"/>
            </a:pPr>
            <a:endParaRPr lang="en-US" sz="2800" dirty="0">
              <a:solidFill>
                <a:srgbClr val="404040"/>
              </a:solidFill>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Providing data science support for research groups at SUND</a:t>
            </a:r>
          </a:p>
          <a:p>
            <a:pPr marL="457200" indent="-457200">
              <a:buFont typeface="Arial" panose="020B0604020202020204" pitchFamily="34" charset="0"/>
              <a:buChar char="•"/>
            </a:pPr>
            <a:endParaRPr lang="en-US" sz="2800" dirty="0">
              <a:solidFill>
                <a:srgbClr val="404040"/>
              </a:solidFill>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Courses, workshops and training environments to improve data science skills</a:t>
            </a:r>
          </a:p>
          <a:p>
            <a:pPr marL="457200" indent="-457200">
              <a:buFont typeface="Arial" panose="020B0604020202020204" pitchFamily="34" charset="0"/>
              <a:buChar char="•"/>
            </a:pPr>
            <a:endParaRPr lang="en-US" sz="2800" dirty="0">
              <a:solidFill>
                <a:srgbClr val="404040"/>
              </a:solidFill>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solidFill>
                  <a:srgbClr val="404040"/>
                </a:solidFill>
                <a:latin typeface="Montserrat" pitchFamily="2" charset="77"/>
                <a:cs typeface="Futura Condensed Medium" panose="020B0602020204020303" pitchFamily="34" charset="-79"/>
              </a:rPr>
              <a:t>Support a network of researchers and educators</a:t>
            </a:r>
          </a:p>
          <a:p>
            <a:endParaRPr lang="en-US" sz="3200" dirty="0">
              <a:latin typeface="Montserrat" pitchFamily="2" charset="77"/>
              <a:ea typeface="Tahoma" panose="020B0604030504040204" pitchFamily="34" charset="0"/>
              <a:cs typeface="Tahoma" panose="020B0604030504040204" pitchFamily="34" charset="0"/>
            </a:endParaRPr>
          </a:p>
        </p:txBody>
      </p:sp>
      <p:grpSp>
        <p:nvGrpSpPr>
          <p:cNvPr id="18" name="Group 17">
            <a:extLst>
              <a:ext uri="{FF2B5EF4-FFF2-40B4-BE49-F238E27FC236}">
                <a16:creationId xmlns:a16="http://schemas.microsoft.com/office/drawing/2014/main" id="{3206E48E-84A4-BF3E-BFBE-A026833E282E}"/>
              </a:ext>
            </a:extLst>
          </p:cNvPr>
          <p:cNvGrpSpPr>
            <a:grpSpLocks noChangeAspect="1"/>
          </p:cNvGrpSpPr>
          <p:nvPr/>
        </p:nvGrpSpPr>
        <p:grpSpPr>
          <a:xfrm>
            <a:off x="12115800" y="7232400"/>
            <a:ext cx="5912501" cy="3168900"/>
            <a:chOff x="0" y="5600700"/>
            <a:chExt cx="7961697" cy="4267200"/>
          </a:xfrm>
        </p:grpSpPr>
        <p:pic>
          <p:nvPicPr>
            <p:cNvPr id="14" name="Picture 13">
              <a:extLst>
                <a:ext uri="{FF2B5EF4-FFF2-40B4-BE49-F238E27FC236}">
                  <a16:creationId xmlns:a16="http://schemas.microsoft.com/office/drawing/2014/main" id="{9CB1FD74-EA0C-005A-3AD9-102ADDF4319F}"/>
                </a:ext>
              </a:extLst>
            </p:cNvPr>
            <p:cNvPicPr>
              <a:picLocks noChangeAspect="1"/>
            </p:cNvPicPr>
            <p:nvPr/>
          </p:nvPicPr>
          <p:blipFill>
            <a:blip r:embed="rId4"/>
            <a:stretch>
              <a:fillRect/>
            </a:stretch>
          </p:blipFill>
          <p:spPr>
            <a:xfrm>
              <a:off x="0" y="5600700"/>
              <a:ext cx="7961697" cy="4267200"/>
            </a:xfrm>
            <a:prstGeom prst="rect">
              <a:avLst/>
            </a:prstGeom>
          </p:spPr>
        </p:pic>
        <p:sp>
          <p:nvSpPr>
            <p:cNvPr id="17" name="Freeform 16">
              <a:extLst>
                <a:ext uri="{FF2B5EF4-FFF2-40B4-BE49-F238E27FC236}">
                  <a16:creationId xmlns:a16="http://schemas.microsoft.com/office/drawing/2014/main" id="{2DE7B7B4-0FEC-DE1F-21FE-84BB833F8D4D}"/>
                </a:ext>
              </a:extLst>
            </p:cNvPr>
            <p:cNvSpPr>
              <a:spLocks noChangeAspect="1"/>
            </p:cNvSpPr>
            <p:nvPr/>
          </p:nvSpPr>
          <p:spPr>
            <a:xfrm>
              <a:off x="2667000" y="5995654"/>
              <a:ext cx="2986742" cy="3262646"/>
            </a:xfrm>
            <a:custGeom>
              <a:avLst/>
              <a:gdLst/>
              <a:ahLst/>
              <a:cxnLst/>
              <a:rect l="l" t="t" r="r" b="b"/>
              <a:pathLst>
                <a:path w="2623924" h="2623924">
                  <a:moveTo>
                    <a:pt x="0" y="0"/>
                  </a:moveTo>
                  <a:lnTo>
                    <a:pt x="2623925" y="0"/>
                  </a:lnTo>
                  <a:lnTo>
                    <a:pt x="2623925" y="2623925"/>
                  </a:lnTo>
                  <a:lnTo>
                    <a:pt x="0" y="2623925"/>
                  </a:lnTo>
                  <a:lnTo>
                    <a:pt x="0" y="0"/>
                  </a:lnTo>
                  <a:close/>
                </a:path>
              </a:pathLst>
            </a:custGeom>
            <a:blipFill>
              <a:blip r:embed="rId5"/>
              <a:stretch>
                <a:fillRect l="-27586" t="-18885" r="-31034" b="-24450"/>
              </a:stretch>
            </a:blipFill>
          </p:spPr>
          <p:txBody>
            <a:bodyPr/>
            <a:lstStyle/>
            <a:p>
              <a:endParaRPr lang="en-DK" dirty="0"/>
            </a:p>
          </p:txBody>
        </p:sp>
      </p:grpSp>
    </p:spTree>
    <p:extLst>
      <p:ext uri="{BB962C8B-B14F-4D97-AF65-F5344CB8AC3E}">
        <p14:creationId xmlns:p14="http://schemas.microsoft.com/office/powerpoint/2010/main" val="33870053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76200" y="368338"/>
            <a:ext cx="18364200" cy="2103689"/>
            <a:chOff x="0" y="0"/>
            <a:chExt cx="220314" cy="2861297"/>
          </a:xfrm>
        </p:grpSpPr>
        <p:sp>
          <p:nvSpPr>
            <p:cNvPr id="3" name="Freeform 3"/>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5" name="Freeform 5"/>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3"/>
            <a:stretch>
              <a:fillRect/>
            </a:stretch>
          </a:blipFill>
        </p:spPr>
        <p:txBody>
          <a:bodyPr/>
          <a:lstStyle/>
          <a:p>
            <a:endParaRPr lang="en-DK"/>
          </a:p>
        </p:txBody>
      </p:sp>
      <p:sp>
        <p:nvSpPr>
          <p:cNvPr id="24" name="TextBox 24"/>
          <p:cNvSpPr txBox="1"/>
          <p:nvPr/>
        </p:nvSpPr>
        <p:spPr>
          <a:xfrm>
            <a:off x="1025051" y="1080000"/>
            <a:ext cx="5678167"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pitchFamily="2" charset="77"/>
              </a:rPr>
              <a:t>WHO ARE WE</a:t>
            </a:r>
          </a:p>
        </p:txBody>
      </p:sp>
      <p:sp>
        <p:nvSpPr>
          <p:cNvPr id="25" name="Freeform 25"/>
          <p:cNvSpPr/>
          <p:nvPr/>
        </p:nvSpPr>
        <p:spPr>
          <a:xfrm>
            <a:off x="14739959"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4">
              <a:extLst>
                <a:ext uri="{BEBA8EAE-BF5A-486C-A8C5-ECC9F3942E4B}">
                  <a14:imgProps xmlns:a14="http://schemas.microsoft.com/office/drawing/2010/main">
                    <a14:imgLayer r:embed="rId5">
                      <a14:imgEffect>
                        <a14:saturation sat="70000"/>
                      </a14:imgEffect>
                    </a14:imgLayer>
                  </a14:imgProps>
                </a:ext>
              </a:extLst>
            </a:blip>
            <a:stretch>
              <a:fillRect/>
            </a:stretch>
          </a:blipFill>
        </p:spPr>
        <p:txBody>
          <a:bodyPr/>
          <a:lstStyle/>
          <a:p>
            <a:endParaRPr lang="en-DK"/>
          </a:p>
        </p:txBody>
      </p:sp>
      <p:sp>
        <p:nvSpPr>
          <p:cNvPr id="26" name="TextBox 26"/>
          <p:cNvSpPr txBox="1"/>
          <p:nvPr/>
        </p:nvSpPr>
        <p:spPr>
          <a:xfrm>
            <a:off x="12268200" y="8587718"/>
            <a:ext cx="4749098" cy="822982"/>
          </a:xfrm>
          <a:prstGeom prst="rect">
            <a:avLst/>
          </a:prstGeom>
        </p:spPr>
        <p:txBody>
          <a:bodyPr wrap="square" lIns="0" tIns="0" rIns="0" bIns="0" rtlCol="0" anchor="t">
            <a:spAutoFit/>
          </a:bodyPr>
          <a:lstStyle/>
          <a:p>
            <a:pPr>
              <a:lnSpc>
                <a:spcPts val="3302"/>
              </a:lnSpc>
            </a:pPr>
            <a:r>
              <a:rPr lang="en-US" sz="2600" spc="104" dirty="0">
                <a:solidFill>
                  <a:srgbClr val="404040"/>
                </a:solidFill>
                <a:latin typeface="Montserrat" pitchFamily="2" charset="77"/>
              </a:rPr>
              <a:t>Courses, Consulting, </a:t>
            </a:r>
          </a:p>
          <a:p>
            <a:pPr>
              <a:lnSpc>
                <a:spcPts val="3302"/>
              </a:lnSpc>
            </a:pPr>
            <a:r>
              <a:rPr lang="en-US" sz="2600" spc="104" dirty="0">
                <a:solidFill>
                  <a:srgbClr val="404040"/>
                </a:solidFill>
                <a:latin typeface="Montserrat" pitchFamily="2" charset="77"/>
              </a:rPr>
              <a:t>Commissions, Supervision</a:t>
            </a:r>
          </a:p>
        </p:txBody>
      </p:sp>
      <p:sp>
        <p:nvSpPr>
          <p:cNvPr id="27" name="TextBox 27"/>
          <p:cNvSpPr txBox="1"/>
          <p:nvPr/>
        </p:nvSpPr>
        <p:spPr>
          <a:xfrm>
            <a:off x="846413" y="5626522"/>
            <a:ext cx="5150965" cy="1269578"/>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HPC environments</a:t>
            </a:r>
          </a:p>
          <a:p>
            <a:pPr>
              <a:lnSpc>
                <a:spcPts val="3301"/>
              </a:lnSpc>
            </a:pPr>
            <a:r>
              <a:rPr lang="en-US" sz="2600" spc="103" dirty="0">
                <a:solidFill>
                  <a:srgbClr val="404040"/>
                </a:solidFill>
                <a:latin typeface="Montserrat" pitchFamily="2" charset="77"/>
              </a:rPr>
              <a:t>Public and synthetic data,</a:t>
            </a:r>
          </a:p>
          <a:p>
            <a:pPr>
              <a:lnSpc>
                <a:spcPts val="3301"/>
              </a:lnSpc>
            </a:pPr>
            <a:r>
              <a:rPr lang="en-US" sz="2600" spc="103" dirty="0">
                <a:solidFill>
                  <a:srgbClr val="404040"/>
                </a:solidFill>
                <a:latin typeface="Montserrat" pitchFamily="2" charset="77"/>
              </a:rPr>
              <a:t>courses and training</a:t>
            </a:r>
          </a:p>
        </p:txBody>
      </p:sp>
      <p:sp>
        <p:nvSpPr>
          <p:cNvPr id="28" name="TextBox 28"/>
          <p:cNvSpPr txBox="1"/>
          <p:nvPr/>
        </p:nvSpPr>
        <p:spPr>
          <a:xfrm>
            <a:off x="10042039" y="3821125"/>
            <a:ext cx="5537678" cy="1246175"/>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Generative modelling</a:t>
            </a:r>
          </a:p>
          <a:p>
            <a:pPr>
              <a:lnSpc>
                <a:spcPts val="3301"/>
              </a:lnSpc>
            </a:pPr>
            <a:r>
              <a:rPr lang="en-US" sz="2600" spc="103" dirty="0">
                <a:solidFill>
                  <a:srgbClr val="404040"/>
                </a:solidFill>
                <a:latin typeface="Montserrat" pitchFamily="2" charset="77"/>
              </a:rPr>
              <a:t>Representation learning</a:t>
            </a:r>
          </a:p>
          <a:p>
            <a:pPr>
              <a:lnSpc>
                <a:spcPts val="3301"/>
              </a:lnSpc>
            </a:pPr>
            <a:r>
              <a:rPr lang="en-US" sz="2600" spc="103" dirty="0">
                <a:solidFill>
                  <a:srgbClr val="404040"/>
                </a:solidFill>
                <a:latin typeface="Montserrat" pitchFamily="2" charset="77"/>
              </a:rPr>
              <a:t>Data Science in Epidemiology</a:t>
            </a: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grpSp>
        <p:nvGrpSpPr>
          <p:cNvPr id="44" name="Группа 12">
            <a:extLst>
              <a:ext uri="{FF2B5EF4-FFF2-40B4-BE49-F238E27FC236}">
                <a16:creationId xmlns:a16="http://schemas.microsoft.com/office/drawing/2014/main" id="{BDA71ABD-621D-1423-1958-A64DA9F20047}"/>
              </a:ext>
            </a:extLst>
          </p:cNvPr>
          <p:cNvGrpSpPr>
            <a:grpSpLocks noChangeAspect="1"/>
          </p:cNvGrpSpPr>
          <p:nvPr/>
        </p:nvGrpSpPr>
        <p:grpSpPr>
          <a:xfrm>
            <a:off x="4095516" y="2667776"/>
            <a:ext cx="7863426" cy="6978486"/>
            <a:chOff x="0" y="0"/>
            <a:chExt cx="5365055" cy="4761279"/>
          </a:xfrm>
        </p:grpSpPr>
        <p:sp>
          <p:nvSpPr>
            <p:cNvPr id="45" name="Freeform 83">
              <a:extLst>
                <a:ext uri="{FF2B5EF4-FFF2-40B4-BE49-F238E27FC236}">
                  <a16:creationId xmlns:a16="http://schemas.microsoft.com/office/drawing/2014/main" id="{DF85DF7F-8FE6-904C-40F6-4C143E6443DE}"/>
                </a:ext>
              </a:extLst>
            </p:cNvPr>
            <p:cNvSpPr/>
            <p:nvPr/>
          </p:nvSpPr>
          <p:spPr>
            <a:xfrm>
              <a:off x="2749327" y="0"/>
              <a:ext cx="2615729" cy="4241430"/>
            </a:xfrm>
            <a:custGeom>
              <a:avLst/>
              <a:gdLst/>
              <a:ahLst/>
              <a:cxnLst>
                <a:cxn ang="0">
                  <a:pos x="wd2" y="hd2"/>
                </a:cxn>
                <a:cxn ang="5400000">
                  <a:pos x="wd2" y="hd2"/>
                </a:cxn>
                <a:cxn ang="10800000">
                  <a:pos x="wd2" y="hd2"/>
                </a:cxn>
                <a:cxn ang="16200000">
                  <a:pos x="wd2" y="hd2"/>
                </a:cxn>
              </a:cxnLst>
              <a:rect l="0" t="0" r="r" b="b"/>
              <a:pathLst>
                <a:path w="21525" h="21366" extrusionOk="0">
                  <a:moveTo>
                    <a:pt x="1956" y="14925"/>
                  </a:moveTo>
                  <a:cubicBezTo>
                    <a:pt x="20377" y="21296"/>
                    <a:pt x="20377" y="21296"/>
                    <a:pt x="20377" y="21296"/>
                  </a:cubicBezTo>
                  <a:cubicBezTo>
                    <a:pt x="20948" y="21495"/>
                    <a:pt x="21600" y="21246"/>
                    <a:pt x="21518" y="20848"/>
                  </a:cubicBezTo>
                  <a:cubicBezTo>
                    <a:pt x="21437" y="20549"/>
                    <a:pt x="21192" y="20201"/>
                    <a:pt x="20948" y="19902"/>
                  </a:cubicBezTo>
                  <a:cubicBezTo>
                    <a:pt x="12063" y="10546"/>
                    <a:pt x="12063" y="10546"/>
                    <a:pt x="12063" y="10546"/>
                  </a:cubicBezTo>
                  <a:cubicBezTo>
                    <a:pt x="3260" y="1239"/>
                    <a:pt x="3260" y="1239"/>
                    <a:pt x="3260" y="1239"/>
                  </a:cubicBezTo>
                  <a:cubicBezTo>
                    <a:pt x="2690" y="642"/>
                    <a:pt x="1875" y="243"/>
                    <a:pt x="978" y="44"/>
                  </a:cubicBezTo>
                  <a:cubicBezTo>
                    <a:pt x="489" y="-105"/>
                    <a:pt x="0" y="144"/>
                    <a:pt x="0" y="442"/>
                  </a:cubicBezTo>
                  <a:cubicBezTo>
                    <a:pt x="0" y="12835"/>
                    <a:pt x="0" y="12835"/>
                    <a:pt x="0" y="12835"/>
                  </a:cubicBezTo>
                  <a:cubicBezTo>
                    <a:pt x="0" y="13681"/>
                    <a:pt x="734" y="14477"/>
                    <a:pt x="1956" y="14925"/>
                  </a:cubicBezTo>
                  <a:close/>
                </a:path>
              </a:pathLst>
            </a:custGeom>
            <a:solidFill>
              <a:srgbClr val="D9B77A"/>
            </a:solidFill>
            <a:ln w="635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6" name="Freeform 84">
              <a:extLst>
                <a:ext uri="{FF2B5EF4-FFF2-40B4-BE49-F238E27FC236}">
                  <a16:creationId xmlns:a16="http://schemas.microsoft.com/office/drawing/2014/main" id="{64B80A05-469F-E9B6-F171-F8E8413D1437}"/>
                </a:ext>
              </a:extLst>
            </p:cNvPr>
            <p:cNvSpPr/>
            <p:nvPr/>
          </p:nvSpPr>
          <p:spPr>
            <a:xfrm>
              <a:off x="70733" y="3011158"/>
              <a:ext cx="5214527" cy="1750122"/>
            </a:xfrm>
            <a:custGeom>
              <a:avLst/>
              <a:gdLst/>
              <a:ahLst/>
              <a:cxnLst>
                <a:cxn ang="0">
                  <a:pos x="wd2" y="hd2"/>
                </a:cxn>
                <a:cxn ang="5400000">
                  <a:pos x="wd2" y="hd2"/>
                </a:cxn>
                <a:cxn ang="10800000">
                  <a:pos x="wd2" y="hd2"/>
                </a:cxn>
                <a:cxn ang="16200000">
                  <a:pos x="wd2" y="hd2"/>
                </a:cxn>
              </a:cxnLst>
              <a:rect l="0" t="0" r="r" b="b"/>
              <a:pathLst>
                <a:path w="21483" h="21359" extrusionOk="0">
                  <a:moveTo>
                    <a:pt x="9769" y="724"/>
                  </a:moveTo>
                  <a:cubicBezTo>
                    <a:pt x="192" y="16894"/>
                    <a:pt x="192" y="16894"/>
                    <a:pt x="192" y="16894"/>
                  </a:cubicBezTo>
                  <a:cubicBezTo>
                    <a:pt x="-12" y="17256"/>
                    <a:pt x="-53" y="17980"/>
                    <a:pt x="69" y="18463"/>
                  </a:cubicBezTo>
                  <a:cubicBezTo>
                    <a:pt x="436" y="20152"/>
                    <a:pt x="1088" y="21359"/>
                    <a:pt x="1903" y="21359"/>
                  </a:cubicBezTo>
                  <a:cubicBezTo>
                    <a:pt x="10747" y="21359"/>
                    <a:pt x="10747" y="21359"/>
                    <a:pt x="10747" y="21359"/>
                  </a:cubicBezTo>
                  <a:cubicBezTo>
                    <a:pt x="19591" y="21359"/>
                    <a:pt x="19591" y="21359"/>
                    <a:pt x="19591" y="21359"/>
                  </a:cubicBezTo>
                  <a:cubicBezTo>
                    <a:pt x="20365" y="21359"/>
                    <a:pt x="21017" y="20152"/>
                    <a:pt x="21425" y="18463"/>
                  </a:cubicBezTo>
                  <a:cubicBezTo>
                    <a:pt x="21547" y="17980"/>
                    <a:pt x="21465" y="17256"/>
                    <a:pt x="21302" y="16894"/>
                  </a:cubicBezTo>
                  <a:cubicBezTo>
                    <a:pt x="11725" y="724"/>
                    <a:pt x="11725" y="724"/>
                    <a:pt x="11725" y="724"/>
                  </a:cubicBezTo>
                  <a:cubicBezTo>
                    <a:pt x="11114" y="-241"/>
                    <a:pt x="10380" y="-241"/>
                    <a:pt x="9769" y="724"/>
                  </a:cubicBezTo>
                  <a:close/>
                </a:path>
              </a:pathLst>
            </a:custGeom>
            <a:solidFill>
              <a:srgbClr val="8EB4E3"/>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7" name="Freeform 85">
              <a:extLst>
                <a:ext uri="{FF2B5EF4-FFF2-40B4-BE49-F238E27FC236}">
                  <a16:creationId xmlns:a16="http://schemas.microsoft.com/office/drawing/2014/main" id="{DD719E8A-29E2-AF0C-91DB-34A902697BB5}"/>
                </a:ext>
              </a:extLst>
            </p:cNvPr>
            <p:cNvSpPr/>
            <p:nvPr/>
          </p:nvSpPr>
          <p:spPr>
            <a:xfrm>
              <a:off x="0" y="0"/>
              <a:ext cx="2609070" cy="4241430"/>
            </a:xfrm>
            <a:custGeom>
              <a:avLst/>
              <a:gdLst/>
              <a:ahLst/>
              <a:cxnLst>
                <a:cxn ang="0">
                  <a:pos x="wd2" y="hd2"/>
                </a:cxn>
                <a:cxn ang="5400000">
                  <a:pos x="wd2" y="hd2"/>
                </a:cxn>
                <a:cxn ang="10800000">
                  <a:pos x="wd2" y="hd2"/>
                </a:cxn>
                <a:cxn ang="16200000">
                  <a:pos x="wd2" y="hd2"/>
                </a:cxn>
              </a:cxnLst>
              <a:rect l="0" t="0" r="r" b="b"/>
              <a:pathLst>
                <a:path w="21525" h="21366" extrusionOk="0">
                  <a:moveTo>
                    <a:pt x="21525" y="12835"/>
                  </a:moveTo>
                  <a:cubicBezTo>
                    <a:pt x="21525" y="442"/>
                    <a:pt x="21525" y="442"/>
                    <a:pt x="21525" y="442"/>
                  </a:cubicBezTo>
                  <a:cubicBezTo>
                    <a:pt x="21525" y="144"/>
                    <a:pt x="21036" y="-105"/>
                    <a:pt x="20547" y="44"/>
                  </a:cubicBezTo>
                  <a:cubicBezTo>
                    <a:pt x="19569" y="243"/>
                    <a:pt x="18754" y="642"/>
                    <a:pt x="18183" y="1239"/>
                  </a:cubicBezTo>
                  <a:cubicBezTo>
                    <a:pt x="9380" y="10546"/>
                    <a:pt x="9380" y="10546"/>
                    <a:pt x="9380" y="10546"/>
                  </a:cubicBezTo>
                  <a:cubicBezTo>
                    <a:pt x="577" y="19902"/>
                    <a:pt x="577" y="19902"/>
                    <a:pt x="577" y="19902"/>
                  </a:cubicBezTo>
                  <a:cubicBezTo>
                    <a:pt x="251" y="20201"/>
                    <a:pt x="88" y="20549"/>
                    <a:pt x="7" y="20848"/>
                  </a:cubicBezTo>
                  <a:cubicBezTo>
                    <a:pt x="-75" y="21246"/>
                    <a:pt x="577" y="21495"/>
                    <a:pt x="1148" y="21296"/>
                  </a:cubicBezTo>
                  <a:cubicBezTo>
                    <a:pt x="19569" y="14925"/>
                    <a:pt x="19569" y="14925"/>
                    <a:pt x="19569" y="14925"/>
                  </a:cubicBezTo>
                  <a:cubicBezTo>
                    <a:pt x="20791" y="14477"/>
                    <a:pt x="21525" y="13681"/>
                    <a:pt x="21525" y="12835"/>
                  </a:cubicBezTo>
                  <a:close/>
                </a:path>
              </a:pathLst>
            </a:custGeom>
            <a:solidFill>
              <a:srgbClr val="9AB5B2"/>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a:p>
          </p:txBody>
        </p:sp>
      </p:grpSp>
      <p:sp>
        <p:nvSpPr>
          <p:cNvPr id="48" name="TextBox 22">
            <a:extLst>
              <a:ext uri="{FF2B5EF4-FFF2-40B4-BE49-F238E27FC236}">
                <a16:creationId xmlns:a16="http://schemas.microsoft.com/office/drawing/2014/main" id="{663B3D80-BC6E-9EBC-9EA4-6B6B3E4F7260}"/>
              </a:ext>
            </a:extLst>
          </p:cNvPr>
          <p:cNvSpPr txBox="1"/>
          <p:nvPr/>
        </p:nvSpPr>
        <p:spPr>
          <a:xfrm>
            <a:off x="5529726" y="6173248"/>
            <a:ext cx="2138133" cy="415691"/>
          </a:xfrm>
          <a:prstGeom prst="rect">
            <a:avLst/>
          </a:prstGeom>
        </p:spPr>
        <p:txBody>
          <a:bodyPr wrap="square"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SANDBOX</a:t>
            </a:r>
          </a:p>
        </p:txBody>
      </p:sp>
      <p:sp>
        <p:nvSpPr>
          <p:cNvPr id="49" name="TextBox 21">
            <a:extLst>
              <a:ext uri="{FF2B5EF4-FFF2-40B4-BE49-F238E27FC236}">
                <a16:creationId xmlns:a16="http://schemas.microsoft.com/office/drawing/2014/main" id="{500C75E4-3980-6443-16B8-3EEFDD88429D}"/>
              </a:ext>
            </a:extLst>
          </p:cNvPr>
          <p:cNvSpPr txBox="1"/>
          <p:nvPr/>
        </p:nvSpPr>
        <p:spPr>
          <a:xfrm>
            <a:off x="6517297" y="8150615"/>
            <a:ext cx="2939768" cy="845424"/>
          </a:xfrm>
          <a:prstGeom prst="rect">
            <a:avLst/>
          </a:prstGeom>
        </p:spPr>
        <p:txBody>
          <a:bodyPr lIns="0" tIns="0" rIns="0" bIns="0" rtlCol="0" anchor="t">
            <a:spAutoFit/>
          </a:bodyPr>
          <a:lstStyle/>
          <a:p>
            <a:pPr algn="ctr">
              <a:lnSpc>
                <a:spcPts val="3359"/>
              </a:lnSpc>
              <a:spcBef>
                <a:spcPct val="0"/>
              </a:spcBef>
            </a:pPr>
            <a:r>
              <a:rPr lang="en-US" sz="2800" b="1" spc="144" dirty="0">
                <a:solidFill>
                  <a:schemeClr val="bg1"/>
                </a:solidFill>
                <a:latin typeface="Montserrat" pitchFamily="2" charset="77"/>
              </a:rPr>
              <a:t>SUND DATALAB</a:t>
            </a:r>
          </a:p>
        </p:txBody>
      </p:sp>
      <p:sp>
        <p:nvSpPr>
          <p:cNvPr id="50" name="TextBox 23">
            <a:extLst>
              <a:ext uri="{FF2B5EF4-FFF2-40B4-BE49-F238E27FC236}">
                <a16:creationId xmlns:a16="http://schemas.microsoft.com/office/drawing/2014/main" id="{50B47D68-A9A1-C792-A29C-F0331E5BA056}"/>
              </a:ext>
            </a:extLst>
          </p:cNvPr>
          <p:cNvSpPr txBox="1"/>
          <p:nvPr/>
        </p:nvSpPr>
        <p:spPr>
          <a:xfrm>
            <a:off x="8027229" y="6049248"/>
            <a:ext cx="2665504" cy="855362"/>
          </a:xfrm>
          <a:prstGeom prst="rect">
            <a:avLst/>
          </a:prstGeom>
        </p:spPr>
        <p:txBody>
          <a:bodyPr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RESEARCH GROUPS</a:t>
            </a:r>
          </a:p>
        </p:txBody>
      </p:sp>
      <p:cxnSp>
        <p:nvCxnSpPr>
          <p:cNvPr id="53" name="Straight Connector 52">
            <a:extLst>
              <a:ext uri="{FF2B5EF4-FFF2-40B4-BE49-F238E27FC236}">
                <a16:creationId xmlns:a16="http://schemas.microsoft.com/office/drawing/2014/main" id="{AD147379-0CEC-7C8D-3EB1-46BEE0FB004D}"/>
              </a:ext>
            </a:extLst>
          </p:cNvPr>
          <p:cNvCxnSpPr>
            <a:cxnSpLocks/>
          </p:cNvCxnSpPr>
          <p:nvPr/>
        </p:nvCxnSpPr>
        <p:spPr>
          <a:xfrm flipV="1">
            <a:off x="2059722" y="6944544"/>
            <a:ext cx="3048000" cy="53461"/>
          </a:xfrm>
          <a:prstGeom prst="line">
            <a:avLst/>
          </a:prstGeom>
          <a:ln w="57150">
            <a:solidFill>
              <a:srgbClr val="9AB5B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743DAFC-FA43-127C-E97B-EC6AAB0C65CB}"/>
              </a:ext>
            </a:extLst>
          </p:cNvPr>
          <p:cNvCxnSpPr>
            <a:cxnSpLocks/>
          </p:cNvCxnSpPr>
          <p:nvPr/>
        </p:nvCxnSpPr>
        <p:spPr>
          <a:xfrm flipV="1">
            <a:off x="9899530" y="5150333"/>
            <a:ext cx="3048000" cy="53461"/>
          </a:xfrm>
          <a:prstGeom prst="line">
            <a:avLst/>
          </a:prstGeom>
          <a:ln w="57150">
            <a:solidFill>
              <a:srgbClr val="D9B77A"/>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FEC15E0-9CCE-CFE4-405A-6344D1FE0DAD}"/>
              </a:ext>
            </a:extLst>
          </p:cNvPr>
          <p:cNvCxnSpPr>
            <a:cxnSpLocks/>
          </p:cNvCxnSpPr>
          <p:nvPr/>
        </p:nvCxnSpPr>
        <p:spPr>
          <a:xfrm flipV="1">
            <a:off x="11201400" y="9486900"/>
            <a:ext cx="3048000" cy="53461"/>
          </a:xfrm>
          <a:prstGeom prst="line">
            <a:avLst/>
          </a:prstGeom>
          <a:ln w="57150">
            <a:solidFill>
              <a:srgbClr val="8EB4E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5404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Freeform 3"/>
          <p:cNvSpPr/>
          <p:nvPr/>
        </p:nvSpPr>
        <p:spPr>
          <a:xfrm>
            <a:off x="12307776" y="2534033"/>
            <a:ext cx="4312286" cy="6418604"/>
          </a:xfrm>
          <a:custGeom>
            <a:avLst/>
            <a:gdLst/>
            <a:ahLst/>
            <a:cxnLst/>
            <a:rect l="l" t="t" r="r" b="b"/>
            <a:pathLst>
              <a:path w="4312286" h="6418604">
                <a:moveTo>
                  <a:pt x="0" y="0"/>
                </a:moveTo>
                <a:lnTo>
                  <a:pt x="4312285" y="0"/>
                </a:lnTo>
                <a:lnTo>
                  <a:pt x="4312285" y="6418604"/>
                </a:lnTo>
                <a:lnTo>
                  <a:pt x="0" y="6418604"/>
                </a:lnTo>
                <a:lnTo>
                  <a:pt x="0" y="0"/>
                </a:lnTo>
                <a:close/>
              </a:path>
            </a:pathLst>
          </a:custGeom>
          <a:blipFill>
            <a:blip r:embed="rId3"/>
            <a:stretch>
              <a:fillRect l="-49073" b="-154"/>
            </a:stretch>
          </a:blipFill>
        </p:spPr>
        <p:txBody>
          <a:bodyPr/>
          <a:lstStyle/>
          <a:p>
            <a:endParaRPr lang="en-DK" dirty="0"/>
          </a:p>
        </p:txBody>
      </p:sp>
      <p:sp>
        <p:nvSpPr>
          <p:cNvPr id="4" name="Freeform 4"/>
          <p:cNvSpPr/>
          <p:nvPr/>
        </p:nvSpPr>
        <p:spPr>
          <a:xfrm>
            <a:off x="1028700" y="5143500"/>
            <a:ext cx="10561379" cy="3809137"/>
          </a:xfrm>
          <a:custGeom>
            <a:avLst/>
            <a:gdLst/>
            <a:ahLst/>
            <a:cxnLst/>
            <a:rect l="l" t="t" r="r" b="b"/>
            <a:pathLst>
              <a:path w="10561379" h="3809137">
                <a:moveTo>
                  <a:pt x="0" y="0"/>
                </a:moveTo>
                <a:lnTo>
                  <a:pt x="10561379" y="0"/>
                </a:lnTo>
                <a:lnTo>
                  <a:pt x="10561379" y="3809137"/>
                </a:lnTo>
                <a:lnTo>
                  <a:pt x="0" y="3809137"/>
                </a:lnTo>
                <a:lnTo>
                  <a:pt x="0" y="0"/>
                </a:lnTo>
                <a:close/>
              </a:path>
            </a:pathLst>
          </a:custGeom>
          <a:blipFill>
            <a:blip r:embed="rId4"/>
            <a:stretch>
              <a:fillRect/>
            </a:stretch>
          </a:blipFill>
        </p:spPr>
        <p:txBody>
          <a:bodyPr/>
          <a:lstStyle/>
          <a:p>
            <a:endParaRPr lang="en-DK"/>
          </a:p>
        </p:txBody>
      </p:sp>
      <p:sp>
        <p:nvSpPr>
          <p:cNvPr id="5" name="TextBox 5"/>
          <p:cNvSpPr txBox="1"/>
          <p:nvPr/>
        </p:nvSpPr>
        <p:spPr>
          <a:xfrm>
            <a:off x="1029600" y="1080000"/>
            <a:ext cx="5362305" cy="1017266"/>
          </a:xfrm>
          <a:prstGeom prst="rect">
            <a:avLst/>
          </a:prstGeom>
        </p:spPr>
        <p:txBody>
          <a:bodyPr wrap="square" lIns="0" tIns="0" rIns="0" bIns="0" rtlCol="0" anchor="t">
            <a:spAutoFit/>
          </a:bodyPr>
          <a:lstStyle/>
          <a:p>
            <a:pPr>
              <a:lnSpc>
                <a:spcPts val="8605"/>
              </a:lnSpc>
              <a:spcBef>
                <a:spcPct val="0"/>
              </a:spcBef>
            </a:pPr>
            <a:r>
              <a:rPr lang="en-US" sz="5400" b="1" dirty="0">
                <a:solidFill>
                  <a:srgbClr val="404040"/>
                </a:solidFill>
                <a:latin typeface="Montserrat" pitchFamily="2" charset="77"/>
              </a:rPr>
              <a:t>CONTACT US</a:t>
            </a:r>
          </a:p>
        </p:txBody>
      </p:sp>
      <p:sp>
        <p:nvSpPr>
          <p:cNvPr id="6" name="TextBox 6"/>
          <p:cNvSpPr txBox="1"/>
          <p:nvPr/>
        </p:nvSpPr>
        <p:spPr>
          <a:xfrm>
            <a:off x="1028700" y="2947293"/>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Email:</a:t>
            </a:r>
          </a:p>
        </p:txBody>
      </p:sp>
      <p:sp>
        <p:nvSpPr>
          <p:cNvPr id="7" name="TextBox 7"/>
          <p:cNvSpPr txBox="1"/>
          <p:nvPr/>
        </p:nvSpPr>
        <p:spPr>
          <a:xfrm>
            <a:off x="3657599" y="2857500"/>
            <a:ext cx="9590475" cy="359073"/>
          </a:xfrm>
          <a:prstGeom prst="rect">
            <a:avLst/>
          </a:prstGeom>
        </p:spPr>
        <p:txBody>
          <a:bodyPr wrap="square" lIns="0" tIns="0" rIns="0" bIns="0" rtlCol="0" anchor="t">
            <a:spAutoFit/>
          </a:bodyPr>
          <a:lstStyle/>
          <a:p>
            <a:pPr>
              <a:lnSpc>
                <a:spcPts val="2800"/>
              </a:lnSpc>
            </a:pPr>
            <a:r>
              <a:rPr lang="en-US" sz="2600" dirty="0" err="1">
                <a:solidFill>
                  <a:srgbClr val="504C44"/>
                </a:solidFill>
                <a:latin typeface="Montserrat" pitchFamily="2" charset="77"/>
              </a:rPr>
              <a:t>heads-admin@sund.ku.dk</a:t>
            </a:r>
            <a:r>
              <a:rPr lang="en-US" sz="2600" dirty="0">
                <a:solidFill>
                  <a:srgbClr val="504C44"/>
                </a:solidFill>
                <a:latin typeface="Montserrat" pitchFamily="2" charset="77"/>
              </a:rPr>
              <a:t> | </a:t>
            </a:r>
            <a:r>
              <a:rPr lang="en-US" sz="2600" dirty="0" err="1">
                <a:solidFill>
                  <a:srgbClr val="504C44"/>
                </a:solidFill>
                <a:latin typeface="Montserrat" pitchFamily="2" charset="77"/>
              </a:rPr>
              <a:t>datalab@sund.ku.dk</a:t>
            </a:r>
            <a:endParaRPr lang="en-US" sz="2600" dirty="0">
              <a:solidFill>
                <a:srgbClr val="504C44"/>
              </a:solidFill>
              <a:latin typeface="Montserrat" pitchFamily="2" charset="77"/>
            </a:endParaRPr>
          </a:p>
        </p:txBody>
      </p:sp>
      <p:sp>
        <p:nvSpPr>
          <p:cNvPr id="8" name="TextBox 8"/>
          <p:cNvSpPr txBox="1"/>
          <p:nvPr/>
        </p:nvSpPr>
        <p:spPr>
          <a:xfrm>
            <a:off x="1028700" y="3538040"/>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Website:</a:t>
            </a:r>
          </a:p>
        </p:txBody>
      </p:sp>
      <p:sp>
        <p:nvSpPr>
          <p:cNvPr id="9" name="TextBox 9"/>
          <p:cNvSpPr txBox="1"/>
          <p:nvPr/>
        </p:nvSpPr>
        <p:spPr>
          <a:xfrm>
            <a:off x="3661316" y="3487880"/>
            <a:ext cx="8186745" cy="359073"/>
          </a:xfrm>
          <a:prstGeom prst="rect">
            <a:avLst/>
          </a:prstGeom>
        </p:spPr>
        <p:txBody>
          <a:bodyPr wrap="square" lIns="0" tIns="0" rIns="0" bIns="0" rtlCol="0" anchor="t">
            <a:spAutoFit/>
          </a:bodyPr>
          <a:lstStyle/>
          <a:p>
            <a:pPr>
              <a:lnSpc>
                <a:spcPts val="2800"/>
              </a:lnSpc>
            </a:pPr>
            <a:r>
              <a:rPr lang="en-US" sz="2600" u="sng" dirty="0">
                <a:solidFill>
                  <a:srgbClr val="504C44"/>
                </a:solidFill>
                <a:latin typeface="Montserrat" pitchFamily="2" charset="77"/>
              </a:rPr>
              <a:t>https://</a:t>
            </a:r>
            <a:r>
              <a:rPr lang="en-US" sz="2600" u="sng" dirty="0" err="1">
                <a:solidFill>
                  <a:srgbClr val="504C44"/>
                </a:solidFill>
                <a:latin typeface="Montserrat" pitchFamily="2" charset="77"/>
              </a:rPr>
              <a:t>heads.ku.dk</a:t>
            </a:r>
            <a:r>
              <a:rPr lang="en-US" sz="2600" u="sng" dirty="0">
                <a:solidFill>
                  <a:srgbClr val="504C44"/>
                </a:solidFill>
                <a:latin typeface="Montserrat" pitchFamily="2" charset="77"/>
              </a:rPr>
              <a:t>/</a:t>
            </a:r>
          </a:p>
        </p:txBody>
      </p:sp>
      <p:sp>
        <p:nvSpPr>
          <p:cNvPr id="10" name="TextBox 10"/>
          <p:cNvSpPr txBox="1"/>
          <p:nvPr/>
        </p:nvSpPr>
        <p:spPr>
          <a:xfrm>
            <a:off x="1028700" y="4125415"/>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Location:</a:t>
            </a:r>
          </a:p>
        </p:txBody>
      </p:sp>
      <p:sp>
        <p:nvSpPr>
          <p:cNvPr id="11" name="TextBox 11"/>
          <p:cNvSpPr txBox="1"/>
          <p:nvPr/>
        </p:nvSpPr>
        <p:spPr>
          <a:xfrm>
            <a:off x="3657599" y="4098627"/>
            <a:ext cx="8186745" cy="359073"/>
          </a:xfrm>
          <a:prstGeom prst="rect">
            <a:avLst/>
          </a:prstGeom>
        </p:spPr>
        <p:txBody>
          <a:bodyPr wrap="square" lIns="0" tIns="0" rIns="0" bIns="0" rtlCol="0" anchor="t">
            <a:spAutoFit/>
          </a:bodyPr>
          <a:lstStyle/>
          <a:p>
            <a:pPr>
              <a:lnSpc>
                <a:spcPts val="2800"/>
              </a:lnSpc>
            </a:pPr>
            <a:r>
              <a:rPr lang="en-US" sz="2600" dirty="0">
                <a:solidFill>
                  <a:srgbClr val="504C44"/>
                </a:solidFill>
                <a:latin typeface="Montserrat" pitchFamily="2" charset="77"/>
              </a:rPr>
              <a:t>Building 33, 4. floor, Section C, </a:t>
            </a:r>
            <a:r>
              <a:rPr lang="en-US" sz="2600" dirty="0" err="1">
                <a:solidFill>
                  <a:srgbClr val="504C44"/>
                </a:solidFill>
                <a:latin typeface="Montserrat" pitchFamily="2" charset="77"/>
              </a:rPr>
              <a:t>Panum</a:t>
            </a:r>
            <a:endParaRPr lang="en-US" sz="2600" dirty="0">
              <a:solidFill>
                <a:srgbClr val="504C44"/>
              </a:solidFill>
              <a:latin typeface="Montserrat" pitchFamily="2" charset="77"/>
            </a:endParaRPr>
          </a:p>
        </p:txBody>
      </p:sp>
      <p:grpSp>
        <p:nvGrpSpPr>
          <p:cNvPr id="12" name="Group 12"/>
          <p:cNvGrpSpPr/>
          <p:nvPr/>
        </p:nvGrpSpPr>
        <p:grpSpPr>
          <a:xfrm>
            <a:off x="-217095" y="9784652"/>
            <a:ext cx="18744083" cy="862319"/>
            <a:chOff x="0" y="0"/>
            <a:chExt cx="4936713" cy="227113"/>
          </a:xfrm>
        </p:grpSpPr>
        <p:sp>
          <p:nvSpPr>
            <p:cNvPr id="13" name="Freeform 13"/>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4" name="TextBox 14"/>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17" name="Freeform 5">
            <a:extLst>
              <a:ext uri="{FF2B5EF4-FFF2-40B4-BE49-F238E27FC236}">
                <a16:creationId xmlns:a16="http://schemas.microsoft.com/office/drawing/2014/main" id="{8202F681-7A24-11A8-A291-4EF579212B7B}"/>
              </a:ext>
            </a:extLst>
          </p:cNvPr>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5"/>
            <a:stretch>
              <a:fillRect/>
            </a:stretch>
          </a:blipFill>
        </p:spPr>
        <p:txBody>
          <a:bodyPr/>
          <a:lstStyle/>
          <a:p>
            <a:endParaRPr lang="en-DK"/>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A344E759-168E-4D8C-8749-E7E59DAAD890}"/>
              </a:ext>
            </a:extLst>
          </p:cNvPr>
          <p:cNvSpPr/>
          <p:nvPr/>
        </p:nvSpPr>
        <p:spPr>
          <a:xfrm>
            <a:off x="0" y="370913"/>
            <a:ext cx="18364200" cy="1803361"/>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7" name="TextBox 24">
            <a:extLst>
              <a:ext uri="{FF2B5EF4-FFF2-40B4-BE49-F238E27FC236}">
                <a16:creationId xmlns:a16="http://schemas.microsoft.com/office/drawing/2014/main" id="{DF559DED-AA55-8113-E7B7-56ABEF73B4D0}"/>
              </a:ext>
            </a:extLst>
          </p:cNvPr>
          <p:cNvSpPr txBox="1"/>
          <p:nvPr/>
        </p:nvSpPr>
        <p:spPr>
          <a:xfrm>
            <a:off x="990600" y="972000"/>
            <a:ext cx="12157549"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pitchFamily="2" charset="77"/>
              </a:rPr>
              <a:t>WHAT IS THE DCC</a:t>
            </a:r>
          </a:p>
        </p:txBody>
      </p:sp>
      <p:sp>
        <p:nvSpPr>
          <p:cNvPr id="10" name="TextBox 9">
            <a:extLst>
              <a:ext uri="{FF2B5EF4-FFF2-40B4-BE49-F238E27FC236}">
                <a16:creationId xmlns:a16="http://schemas.microsoft.com/office/drawing/2014/main" id="{82C556F6-7D01-471F-521A-EAE7C91530A7}"/>
              </a:ext>
            </a:extLst>
          </p:cNvPr>
          <p:cNvSpPr txBox="1"/>
          <p:nvPr/>
        </p:nvSpPr>
        <p:spPr>
          <a:xfrm>
            <a:off x="1219200" y="3314700"/>
            <a:ext cx="15468600" cy="6217087"/>
          </a:xfrm>
          <a:prstGeom prst="rect">
            <a:avLst/>
          </a:prstGeom>
          <a:noFill/>
        </p:spPr>
        <p:txBody>
          <a:bodyPr wrap="square" lIns="91440" tIns="45720" rIns="91440" bIns="45720" rtlCol="0" anchor="t">
            <a:spAutoFit/>
          </a:bodyPr>
          <a:lstStyle/>
          <a:p>
            <a:r>
              <a:rPr lang="en-US" sz="3000" dirty="0">
                <a:latin typeface="Montserrat" pitchFamily="2" charset="77"/>
                <a:cs typeface="Futura Condensed Medium" panose="020B0602020204020303" pitchFamily="34" charset="-79"/>
              </a:rPr>
              <a:t>The Digital Core Curriculum (DCC) initiative </a:t>
            </a:r>
          </a:p>
          <a:p>
            <a:endParaRPr lang="en-US" sz="2800" dirty="0">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latin typeface="Montserrat" pitchFamily="2" charset="77"/>
                <a:cs typeface="Futura Condensed Medium" panose="020B0602020204020303" pitchFamily="34" charset="-79"/>
              </a:rPr>
              <a:t>KU-wide initiative, started at SUND</a:t>
            </a:r>
          </a:p>
          <a:p>
            <a:pPr marL="457200" indent="-457200">
              <a:buFont typeface="Arial" panose="020B0604020202020204" pitchFamily="34" charset="0"/>
              <a:buChar char="•"/>
            </a:pPr>
            <a:endParaRPr lang="en-US" sz="2800" dirty="0">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latin typeface="Montserrat" pitchFamily="2" charset="77"/>
                <a:cs typeface="Futura Condensed Medium" panose="020B0602020204020303" pitchFamily="34" charset="-79"/>
              </a:rPr>
              <a:t>Update all educations to include digital literacy and data science competences</a:t>
            </a:r>
          </a:p>
          <a:p>
            <a:pPr marL="1828800" lvl="3" indent="-457200">
              <a:buFont typeface="Arial" panose="020B0604020202020204" pitchFamily="34" charset="0"/>
              <a:buChar char="•"/>
            </a:pPr>
            <a:endParaRPr lang="en-US" sz="2800" dirty="0">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dirty="0">
                <a:latin typeface="Montserrat"/>
                <a:cs typeface="Futura Condensed Medium"/>
              </a:rPr>
              <a:t>Each study board (</a:t>
            </a:r>
            <a:r>
              <a:rPr lang="en-US" sz="2800" dirty="0" err="1">
                <a:latin typeface="Montserrat"/>
                <a:cs typeface="Futura Condensed Medium"/>
              </a:rPr>
              <a:t>studienævn</a:t>
            </a:r>
            <a:r>
              <a:rPr lang="en-US" sz="2800" dirty="0">
                <a:latin typeface="Montserrat"/>
                <a:cs typeface="Futura Condensed Medium"/>
              </a:rPr>
              <a:t>) does its own implementation. DCC working group supports and advises </a:t>
            </a:r>
            <a:endParaRPr lang="en-US" sz="2800" dirty="0">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endParaRPr lang="en-US" sz="2800" dirty="0">
              <a:latin typeface="Montserrat" pitchFamily="2" charset="77"/>
              <a:cs typeface="Futura Condensed Medium" panose="020B0602020204020303" pitchFamily="34" charset="-79"/>
            </a:endParaRPr>
          </a:p>
          <a:p>
            <a:pPr marL="1828800" lvl="3" indent="-457200">
              <a:buFont typeface="Arial" panose="020B0604020202020204" pitchFamily="34" charset="0"/>
              <a:buChar char="•"/>
            </a:pPr>
            <a:r>
              <a:rPr lang="en-US" sz="2800" u="sng" dirty="0">
                <a:latin typeface="Montserrat"/>
                <a:cs typeface="Futura Condensed Medium"/>
              </a:rPr>
              <a:t>Goal</a:t>
            </a:r>
            <a:r>
              <a:rPr lang="en-US" sz="2800" dirty="0">
                <a:latin typeface="Montserrat"/>
                <a:cs typeface="Futura Condensed Medium"/>
              </a:rPr>
              <a:t>: Implementation of a Digital core curriculum corresponding to 5 – 7,5 ECTs per study line</a:t>
            </a:r>
          </a:p>
          <a:p>
            <a:pPr lvl="3"/>
            <a:endParaRPr lang="en-US" sz="2800" dirty="0">
              <a:latin typeface="Montserrat" pitchFamily="2" charset="77"/>
              <a:cs typeface="Futura Condensed Medium" panose="020B0602020204020303" pitchFamily="34" charset="-79"/>
            </a:endParaRPr>
          </a:p>
          <a:p>
            <a:endParaRPr lang="en-US" sz="3200" dirty="0">
              <a:latin typeface="Montserrat" pitchFamily="2" charset="77"/>
              <a:ea typeface="Tahoma" panose="020B0604030504040204" pitchFamily="34" charset="0"/>
              <a:cs typeface="Tahoma" panose="020B0604030504040204" pitchFamily="34" charset="0"/>
            </a:endParaRPr>
          </a:p>
        </p:txBody>
      </p:sp>
      <p:pic>
        <p:nvPicPr>
          <p:cNvPr id="8" name="Picture 7" descr="A blue and black logo&#10;&#10;Description automatically generated">
            <a:extLst>
              <a:ext uri="{FF2B5EF4-FFF2-40B4-BE49-F238E27FC236}">
                <a16:creationId xmlns:a16="http://schemas.microsoft.com/office/drawing/2014/main" id="{A6005DC8-AF94-DDDA-994A-CC41FF15BB68}"/>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4179623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2768290" y="3500573"/>
            <a:ext cx="13690910" cy="5262979"/>
          </a:xfrm>
          <a:prstGeom prst="rect">
            <a:avLst/>
          </a:prstGeom>
          <a:noFill/>
        </p:spPr>
        <p:txBody>
          <a:bodyPr wrap="square" lIns="91440" tIns="45720" rIns="91440" bIns="45720" rtlCol="0" anchor="t">
            <a:spAutoFit/>
          </a:bodyPr>
          <a:lstStyle/>
          <a:p>
            <a:pPr marL="457200" indent="-457200">
              <a:buFont typeface="Arial" panose="020B0604020202020204" pitchFamily="34" charset="0"/>
              <a:buChar char="•"/>
            </a:pPr>
            <a:r>
              <a:rPr lang="en-US" sz="2800" b="1" dirty="0">
                <a:latin typeface="Montserrat" pitchFamily="2" charset="77"/>
              </a:rPr>
              <a:t>What is (Health) Data Science (DS)? </a:t>
            </a:r>
            <a:r>
              <a:rPr lang="en-US" sz="2800" dirty="0">
                <a:latin typeface="Montserrat" pitchFamily="2" charset="77"/>
              </a:rPr>
              <a:t>Roles, definitions, data types</a:t>
            </a:r>
          </a:p>
          <a:p>
            <a:endParaRPr lang="en-US" sz="2800" dirty="0">
              <a:latin typeface="Montserrat" pitchFamily="2" charset="77"/>
            </a:endParaRPr>
          </a:p>
          <a:p>
            <a:pPr marL="457200" indent="-457200">
              <a:buFont typeface="Arial" panose="020B0604020202020204" pitchFamily="34" charset="0"/>
              <a:buChar char="•"/>
            </a:pPr>
            <a:r>
              <a:rPr lang="en-US" sz="2800" b="1" dirty="0">
                <a:latin typeface="Montserrat" pitchFamily="2" charset="77"/>
              </a:rPr>
              <a:t>A Data’s journey</a:t>
            </a:r>
            <a:r>
              <a:rPr lang="en-US" sz="2800" dirty="0">
                <a:latin typeface="Montserrat" pitchFamily="2" charset="77"/>
              </a:rPr>
              <a:t>: What happens from data collection to scientific results?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a:rPr>
              <a:t>Data science is not scary nor mystical. Now you know the 'fancy words'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pitchFamily="2" charset="77"/>
              </a:rPr>
              <a:t>Where to find useful data science analysis, tools and courses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pitchFamily="2" charset="77"/>
              </a:rPr>
              <a:t>Inspiration for incorporation of DS and/or the DS mindset into teaching</a:t>
            </a:r>
          </a:p>
          <a:p>
            <a:pPr marL="457200" indent="-457200">
              <a:buFont typeface="Arial" panose="020B0604020202020204" pitchFamily="34" charset="0"/>
              <a:buChar char="•"/>
            </a:pPr>
            <a:endParaRPr lang="en-US" sz="2800" dirty="0">
              <a:latin typeface="Montserrat" pitchFamily="2" charset="77"/>
            </a:endParaRPr>
          </a:p>
          <a:p>
            <a:endParaRPr lang="en-US" sz="2800" dirty="0">
              <a:latin typeface="Montserrat" pitchFamily="2" charset="77"/>
            </a:endParaRPr>
          </a:p>
        </p:txBody>
      </p:sp>
      <p:pic>
        <p:nvPicPr>
          <p:cNvPr id="4" name="Graphic 3" descr="Sailboat with solid fill">
            <a:extLst>
              <a:ext uri="{FF2B5EF4-FFF2-40B4-BE49-F238E27FC236}">
                <a16:creationId xmlns:a16="http://schemas.microsoft.com/office/drawing/2014/main" id="{339E9AD4-0E21-CFB9-D0CE-4EEEC9B10A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264730">
            <a:off x="378206" y="6750770"/>
            <a:ext cx="3443537" cy="3443537"/>
          </a:xfrm>
          <a:prstGeom prst="rect">
            <a:avLst/>
          </a:prstGeom>
        </p:spPr>
      </p:pic>
      <p:grpSp>
        <p:nvGrpSpPr>
          <p:cNvPr id="26" name="Group 25">
            <a:extLst>
              <a:ext uri="{FF2B5EF4-FFF2-40B4-BE49-F238E27FC236}">
                <a16:creationId xmlns:a16="http://schemas.microsoft.com/office/drawing/2014/main" id="{FCDB0310-9D80-D00C-C5D2-73034C3610EE}"/>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BE22662B-341E-BC66-3C51-49A0A55F9A2F}"/>
                </a:ext>
              </a:extLst>
            </p:cNvPr>
            <p:cNvGrpSpPr/>
            <p:nvPr/>
          </p:nvGrpSpPr>
          <p:grpSpPr>
            <a:xfrm>
              <a:off x="-152400" y="8953500"/>
              <a:ext cx="3962400" cy="1524000"/>
              <a:chOff x="-152400" y="8953500"/>
              <a:chExt cx="3962400" cy="1524000"/>
            </a:xfrm>
          </p:grpSpPr>
          <p:pic>
            <p:nvPicPr>
              <p:cNvPr id="6" name="Graphic 5" descr="Wave with solid fill">
                <a:extLst>
                  <a:ext uri="{FF2B5EF4-FFF2-40B4-BE49-F238E27FC236}">
                    <a16:creationId xmlns:a16="http://schemas.microsoft.com/office/drawing/2014/main" id="{A0693183-F2DC-92C8-D028-32D5EB2300D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7" name="Graphic 6" descr="Wave with solid fill">
                <a:extLst>
                  <a:ext uri="{FF2B5EF4-FFF2-40B4-BE49-F238E27FC236}">
                    <a16:creationId xmlns:a16="http://schemas.microsoft.com/office/drawing/2014/main" id="{9CB31B6E-8E3B-FC80-9FA8-5669D0FE74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8" name="Graphic 7" descr="Wave with solid fill">
                <a:extLst>
                  <a:ext uri="{FF2B5EF4-FFF2-40B4-BE49-F238E27FC236}">
                    <a16:creationId xmlns:a16="http://schemas.microsoft.com/office/drawing/2014/main" id="{315C5B5A-8E1F-42B2-9C1B-4A4AE6A1E31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D026AA4-CFFE-F6E6-D416-5DE7DF6AA93B}"/>
                </a:ext>
              </a:extLst>
            </p:cNvPr>
            <p:cNvGrpSpPr/>
            <p:nvPr/>
          </p:nvGrpSpPr>
          <p:grpSpPr>
            <a:xfrm>
              <a:off x="3505200" y="8953500"/>
              <a:ext cx="3962400" cy="1524000"/>
              <a:chOff x="-152400" y="8953500"/>
              <a:chExt cx="3962400" cy="1524000"/>
            </a:xfrm>
          </p:grpSpPr>
          <p:pic>
            <p:nvPicPr>
              <p:cNvPr id="11" name="Graphic 10" descr="Wave with solid fill">
                <a:extLst>
                  <a:ext uri="{FF2B5EF4-FFF2-40B4-BE49-F238E27FC236}">
                    <a16:creationId xmlns:a16="http://schemas.microsoft.com/office/drawing/2014/main" id="{45136616-B9C2-0A29-0865-4D9AB0DEAF4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2" name="Graphic 11" descr="Wave with solid fill">
                <a:extLst>
                  <a:ext uri="{FF2B5EF4-FFF2-40B4-BE49-F238E27FC236}">
                    <a16:creationId xmlns:a16="http://schemas.microsoft.com/office/drawing/2014/main" id="{D266C862-4CBB-3B14-79E4-A6BD8C335C7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3" name="Graphic 12" descr="Wave with solid fill">
                <a:extLst>
                  <a:ext uri="{FF2B5EF4-FFF2-40B4-BE49-F238E27FC236}">
                    <a16:creationId xmlns:a16="http://schemas.microsoft.com/office/drawing/2014/main" id="{9E8CDD94-67CD-FBEA-C1B8-950CB2F44F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4" name="Group 13">
              <a:extLst>
                <a:ext uri="{FF2B5EF4-FFF2-40B4-BE49-F238E27FC236}">
                  <a16:creationId xmlns:a16="http://schemas.microsoft.com/office/drawing/2014/main" id="{AB525DC6-764E-99CE-355E-AAB607D78E75}"/>
                </a:ext>
              </a:extLst>
            </p:cNvPr>
            <p:cNvGrpSpPr/>
            <p:nvPr/>
          </p:nvGrpSpPr>
          <p:grpSpPr>
            <a:xfrm>
              <a:off x="7162800" y="8953500"/>
              <a:ext cx="3962400" cy="1524000"/>
              <a:chOff x="-152400" y="8953500"/>
              <a:chExt cx="3962400" cy="1524000"/>
            </a:xfrm>
          </p:grpSpPr>
          <p:pic>
            <p:nvPicPr>
              <p:cNvPr id="15" name="Graphic 14" descr="Wave with solid fill">
                <a:extLst>
                  <a:ext uri="{FF2B5EF4-FFF2-40B4-BE49-F238E27FC236}">
                    <a16:creationId xmlns:a16="http://schemas.microsoft.com/office/drawing/2014/main" id="{B8E31DD1-CD21-5013-C322-E6ABF8BCBE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6" name="Graphic 15" descr="Wave with solid fill">
                <a:extLst>
                  <a:ext uri="{FF2B5EF4-FFF2-40B4-BE49-F238E27FC236}">
                    <a16:creationId xmlns:a16="http://schemas.microsoft.com/office/drawing/2014/main" id="{2F99C5A0-C56D-2E53-9846-C55100810F5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7" name="Graphic 16" descr="Wave with solid fill">
                <a:extLst>
                  <a:ext uri="{FF2B5EF4-FFF2-40B4-BE49-F238E27FC236}">
                    <a16:creationId xmlns:a16="http://schemas.microsoft.com/office/drawing/2014/main" id="{16671B08-04A6-4476-325E-BCCFACF1DC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8" name="Group 17">
              <a:extLst>
                <a:ext uri="{FF2B5EF4-FFF2-40B4-BE49-F238E27FC236}">
                  <a16:creationId xmlns:a16="http://schemas.microsoft.com/office/drawing/2014/main" id="{9CAD4088-D4E2-47B4-3588-597FF91E8A12}"/>
                </a:ext>
              </a:extLst>
            </p:cNvPr>
            <p:cNvGrpSpPr/>
            <p:nvPr/>
          </p:nvGrpSpPr>
          <p:grpSpPr>
            <a:xfrm>
              <a:off x="108204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97D946E3-32D4-EF01-87B5-DD4F4B2E40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CA063F7-9875-372F-0A15-491F8BDCFF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574E9FDF-3DC0-B393-BC72-4583B3B1CE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22" name="Group 21">
              <a:extLst>
                <a:ext uri="{FF2B5EF4-FFF2-40B4-BE49-F238E27FC236}">
                  <a16:creationId xmlns:a16="http://schemas.microsoft.com/office/drawing/2014/main" id="{529231EA-F7CF-774C-465F-DBBE09BC5F4E}"/>
                </a:ext>
              </a:extLst>
            </p:cNvPr>
            <p:cNvGrpSpPr/>
            <p:nvPr/>
          </p:nvGrpSpPr>
          <p:grpSpPr>
            <a:xfrm>
              <a:off x="14478000" y="8953500"/>
              <a:ext cx="2743200" cy="1524000"/>
              <a:chOff x="-152400" y="8953500"/>
              <a:chExt cx="2743200" cy="1524000"/>
            </a:xfrm>
          </p:grpSpPr>
          <p:pic>
            <p:nvPicPr>
              <p:cNvPr id="23" name="Graphic 22" descr="Wave with solid fill">
                <a:extLst>
                  <a:ext uri="{FF2B5EF4-FFF2-40B4-BE49-F238E27FC236}">
                    <a16:creationId xmlns:a16="http://schemas.microsoft.com/office/drawing/2014/main" id="{89CABBDD-8EDD-84D7-EF22-E697235805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4" name="Graphic 23" descr="Wave with solid fill">
                <a:extLst>
                  <a:ext uri="{FF2B5EF4-FFF2-40B4-BE49-F238E27FC236}">
                    <a16:creationId xmlns:a16="http://schemas.microsoft.com/office/drawing/2014/main" id="{1E027BEE-6ADB-544D-00A7-3EB7553099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32" name="TextBox 31">
            <a:extLst>
              <a:ext uri="{FF2B5EF4-FFF2-40B4-BE49-F238E27FC236}">
                <a16:creationId xmlns:a16="http://schemas.microsoft.com/office/drawing/2014/main" id="{D08A4DC4-0C1E-F3F6-2B25-10598DD33099}"/>
              </a:ext>
            </a:extLst>
          </p:cNvPr>
          <p:cNvSpPr txBox="1"/>
          <p:nvPr/>
        </p:nvSpPr>
        <p:spPr>
          <a:xfrm>
            <a:off x="2768290" y="2412315"/>
            <a:ext cx="14374502" cy="523220"/>
          </a:xfrm>
          <a:prstGeom prst="rect">
            <a:avLst/>
          </a:prstGeom>
          <a:noFill/>
        </p:spPr>
        <p:txBody>
          <a:bodyPr wrap="square" rtlCol="0">
            <a:spAutoFit/>
          </a:bodyPr>
          <a:lstStyle/>
          <a:p>
            <a:r>
              <a:rPr lang="en-US" sz="2800" b="1" dirty="0">
                <a:latin typeface="Montserrat" pitchFamily="2" charset="77"/>
              </a:rPr>
              <a:t>In this course, we are going to begin our journey into Data Science</a:t>
            </a:r>
          </a:p>
        </p:txBody>
      </p:sp>
      <p:sp>
        <p:nvSpPr>
          <p:cNvPr id="3" name="TextBox 24">
            <a:extLst>
              <a:ext uri="{FF2B5EF4-FFF2-40B4-BE49-F238E27FC236}">
                <a16:creationId xmlns:a16="http://schemas.microsoft.com/office/drawing/2014/main" id="{960F5526-9151-D00A-FE1D-1B5B0058AF1C}"/>
              </a:ext>
            </a:extLst>
          </p:cNvPr>
          <p:cNvSpPr txBox="1"/>
          <p:nvPr/>
        </p:nvSpPr>
        <p:spPr>
          <a:xfrm>
            <a:off x="2768290" y="1080000"/>
            <a:ext cx="13338273"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a:rPr>
              <a:t>THE PURPOSE OF THIS COURSE</a:t>
            </a:r>
          </a:p>
        </p:txBody>
      </p:sp>
      <p:pic>
        <p:nvPicPr>
          <p:cNvPr id="28" name="Picture 27" descr="A blue and black logo&#10;&#10;Description automatically generated">
            <a:extLst>
              <a:ext uri="{FF2B5EF4-FFF2-40B4-BE49-F238E27FC236}">
                <a16:creationId xmlns:a16="http://schemas.microsoft.com/office/drawing/2014/main" id="{0BB468FC-9D39-3571-3FBB-997938ABD507}"/>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810113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1371600" y="2286923"/>
            <a:ext cx="8632203" cy="3251083"/>
          </a:xfrm>
          <a:prstGeom prst="rect">
            <a:avLst/>
          </a:prstGeom>
          <a:noFill/>
        </p:spPr>
        <p:txBody>
          <a:bodyPr wrap="square" rtlCol="0">
            <a:spAutoFit/>
          </a:bodyPr>
          <a:lstStyle/>
          <a:p>
            <a:pPr>
              <a:lnSpc>
                <a:spcPct val="150000"/>
              </a:lnSpc>
            </a:pPr>
            <a:r>
              <a:rPr lang="en-US" sz="2800" b="1" dirty="0">
                <a:latin typeface="Montserrat" pitchFamily="2" charset="77"/>
              </a:rPr>
              <a:t>In this course, we are going to begin our journey into Data Science.</a:t>
            </a:r>
            <a:endParaRPr lang="en-US" sz="2800" dirty="0">
              <a:latin typeface="Montserrat" pitchFamily="2" charset="77"/>
            </a:endParaRPr>
          </a:p>
          <a:p>
            <a:pPr>
              <a:lnSpc>
                <a:spcPct val="150000"/>
              </a:lnSpc>
            </a:pPr>
            <a:endParaRPr lang="en-US" sz="2800" dirty="0">
              <a:latin typeface="Montserrat" pitchFamily="2" charset="77"/>
            </a:endParaRPr>
          </a:p>
          <a:p>
            <a:pPr>
              <a:lnSpc>
                <a:spcPct val="150000"/>
              </a:lnSpc>
            </a:pPr>
            <a:r>
              <a:rPr lang="en-US" sz="2800" dirty="0">
                <a:latin typeface="Montserrat" pitchFamily="2" charset="77"/>
              </a:rPr>
              <a:t>On our way we shall touch upon data collection, exploration, analysis and evaluation.</a:t>
            </a:r>
          </a:p>
        </p:txBody>
      </p:sp>
      <p:pic>
        <p:nvPicPr>
          <p:cNvPr id="28" name="Graphic 27" descr="Sailboat with solid fill">
            <a:extLst>
              <a:ext uri="{FF2B5EF4-FFF2-40B4-BE49-F238E27FC236}">
                <a16:creationId xmlns:a16="http://schemas.microsoft.com/office/drawing/2014/main" id="{9698FCAF-2400-285E-C9C6-A734136879C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071733">
            <a:off x="5437248" y="5997209"/>
            <a:ext cx="4157507" cy="4157507"/>
          </a:xfrm>
          <a:prstGeom prst="rect">
            <a:avLst/>
          </a:prstGeom>
        </p:spPr>
      </p:pic>
      <p:grpSp>
        <p:nvGrpSpPr>
          <p:cNvPr id="30" name="Group 29">
            <a:extLst>
              <a:ext uri="{FF2B5EF4-FFF2-40B4-BE49-F238E27FC236}">
                <a16:creationId xmlns:a16="http://schemas.microsoft.com/office/drawing/2014/main" id="{2329D692-73F0-FFA3-C785-B3A19EE744A8}"/>
              </a:ext>
            </a:extLst>
          </p:cNvPr>
          <p:cNvGrpSpPr/>
          <p:nvPr/>
        </p:nvGrpSpPr>
        <p:grpSpPr>
          <a:xfrm>
            <a:off x="-152400" y="8953500"/>
            <a:ext cx="17373600" cy="1524000"/>
            <a:chOff x="-152400" y="8953500"/>
            <a:chExt cx="17373600" cy="1524000"/>
          </a:xfrm>
        </p:grpSpPr>
        <p:grpSp>
          <p:nvGrpSpPr>
            <p:cNvPr id="31" name="Group 30">
              <a:extLst>
                <a:ext uri="{FF2B5EF4-FFF2-40B4-BE49-F238E27FC236}">
                  <a16:creationId xmlns:a16="http://schemas.microsoft.com/office/drawing/2014/main" id="{8A6F834D-402C-F4C3-1BDD-0B12A2060208}"/>
                </a:ext>
              </a:extLst>
            </p:cNvPr>
            <p:cNvGrpSpPr/>
            <p:nvPr/>
          </p:nvGrpSpPr>
          <p:grpSpPr>
            <a:xfrm>
              <a:off x="-1524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8ACF6668-01B7-6FFE-6732-F78E0D1FD1F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3167281A-E83F-952C-C638-0D9891D0C34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BF3F35D1-6417-5004-40D4-90AD6984EE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AC3BB05-7587-35E4-90AE-8EE9862A5752}"/>
                </a:ext>
              </a:extLst>
            </p:cNvPr>
            <p:cNvGrpSpPr/>
            <p:nvPr/>
          </p:nvGrpSpPr>
          <p:grpSpPr>
            <a:xfrm>
              <a:off x="35052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E1C77CCF-0AE9-5A42-9F9C-C05636AF73F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F0AD5F40-7EAD-F0F4-87E8-2EBE5CC504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FBEEB8A6-B2B9-D833-9C8A-C9862BF26AD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3" name="Group 32">
              <a:extLst>
                <a:ext uri="{FF2B5EF4-FFF2-40B4-BE49-F238E27FC236}">
                  <a16:creationId xmlns:a16="http://schemas.microsoft.com/office/drawing/2014/main" id="{3B301CEE-7FFB-2502-0042-1E2D4A79D264}"/>
                </a:ext>
              </a:extLst>
            </p:cNvPr>
            <p:cNvGrpSpPr/>
            <p:nvPr/>
          </p:nvGrpSpPr>
          <p:grpSpPr>
            <a:xfrm>
              <a:off x="7162800" y="8953500"/>
              <a:ext cx="3962400" cy="1524000"/>
              <a:chOff x="-152400" y="8953500"/>
              <a:chExt cx="3962400" cy="1524000"/>
            </a:xfrm>
          </p:grpSpPr>
          <p:pic>
            <p:nvPicPr>
              <p:cNvPr id="42" name="Graphic 41" descr="Wave with solid fill">
                <a:extLst>
                  <a:ext uri="{FF2B5EF4-FFF2-40B4-BE49-F238E27FC236}">
                    <a16:creationId xmlns:a16="http://schemas.microsoft.com/office/drawing/2014/main" id="{92D0619C-513C-526C-1333-E404F05FD3B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A0EF1B40-A69A-8060-DDF7-E9FF3557685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4" name="Graphic 43" descr="Wave with solid fill">
                <a:extLst>
                  <a:ext uri="{FF2B5EF4-FFF2-40B4-BE49-F238E27FC236}">
                    <a16:creationId xmlns:a16="http://schemas.microsoft.com/office/drawing/2014/main" id="{9ED53545-02BC-0471-7E3A-7D4FAC8107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4" name="Group 33">
              <a:extLst>
                <a:ext uri="{FF2B5EF4-FFF2-40B4-BE49-F238E27FC236}">
                  <a16:creationId xmlns:a16="http://schemas.microsoft.com/office/drawing/2014/main" id="{38B2502D-75BC-DAAC-921F-C80F81CD8E9F}"/>
                </a:ext>
              </a:extLst>
            </p:cNvPr>
            <p:cNvGrpSpPr/>
            <p:nvPr/>
          </p:nvGrpSpPr>
          <p:grpSpPr>
            <a:xfrm>
              <a:off x="10820400" y="8953500"/>
              <a:ext cx="3962400" cy="1524000"/>
              <a:chOff x="-152400" y="8953500"/>
              <a:chExt cx="3962400" cy="1524000"/>
            </a:xfrm>
          </p:grpSpPr>
          <p:pic>
            <p:nvPicPr>
              <p:cNvPr id="39" name="Graphic 38" descr="Wave with solid fill">
                <a:extLst>
                  <a:ext uri="{FF2B5EF4-FFF2-40B4-BE49-F238E27FC236}">
                    <a16:creationId xmlns:a16="http://schemas.microsoft.com/office/drawing/2014/main" id="{4CDD3176-DB47-4E21-5235-C47C6D15A6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2C2D7419-255F-D6AC-1C9B-AE6776CDA4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1" name="Graphic 40" descr="Wave with solid fill">
                <a:extLst>
                  <a:ext uri="{FF2B5EF4-FFF2-40B4-BE49-F238E27FC236}">
                    <a16:creationId xmlns:a16="http://schemas.microsoft.com/office/drawing/2014/main" id="{21CA4DC1-B696-EE49-C424-6576DC7FD4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3EEBF21F-7159-69FD-0315-307D5795D922}"/>
                </a:ext>
              </a:extLst>
            </p:cNvPr>
            <p:cNvGrpSpPr/>
            <p:nvPr/>
          </p:nvGrpSpPr>
          <p:grpSpPr>
            <a:xfrm>
              <a:off x="14478000" y="8953500"/>
              <a:ext cx="2743200" cy="1524000"/>
              <a:chOff x="-152400" y="8953500"/>
              <a:chExt cx="2743200" cy="1524000"/>
            </a:xfrm>
          </p:grpSpPr>
          <p:pic>
            <p:nvPicPr>
              <p:cNvPr id="36" name="Graphic 35" descr="Wave with solid fill">
                <a:extLst>
                  <a:ext uri="{FF2B5EF4-FFF2-40B4-BE49-F238E27FC236}">
                    <a16:creationId xmlns:a16="http://schemas.microsoft.com/office/drawing/2014/main" id="{FC17D929-623A-478F-DEA0-86D004D3E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37" name="Graphic 36" descr="Wave with solid fill">
                <a:extLst>
                  <a:ext uri="{FF2B5EF4-FFF2-40B4-BE49-F238E27FC236}">
                    <a16:creationId xmlns:a16="http://schemas.microsoft.com/office/drawing/2014/main" id="{AC0612E7-7234-F9DF-F1E2-F69385C83A7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19" name="Freeform 9">
            <a:extLst>
              <a:ext uri="{FF2B5EF4-FFF2-40B4-BE49-F238E27FC236}">
                <a16:creationId xmlns:a16="http://schemas.microsoft.com/office/drawing/2014/main" id="{0CC3881B-0D24-73D9-36C9-948EBE6EDE34}"/>
              </a:ext>
            </a:extLst>
          </p:cNvPr>
          <p:cNvSpPr/>
          <p:nvPr/>
        </p:nvSpPr>
        <p:spPr>
          <a:xfrm flipH="1">
            <a:off x="11582400" y="3673178"/>
            <a:ext cx="5359867"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FB5ED"/>
          </a:solidFill>
          <a:ln w="12700">
            <a:miter lim="400000"/>
          </a:ln>
        </p:spPr>
        <p:txBody>
          <a:bodyPr lIns="45719" rIns="45719"/>
          <a:lstStyle/>
          <a:p>
            <a:endParaRPr lang="en-DK" dirty="0"/>
          </a:p>
        </p:txBody>
      </p:sp>
      <p:sp>
        <p:nvSpPr>
          <p:cNvPr id="20" name="Freeform 9">
            <a:extLst>
              <a:ext uri="{FF2B5EF4-FFF2-40B4-BE49-F238E27FC236}">
                <a16:creationId xmlns:a16="http://schemas.microsoft.com/office/drawing/2014/main" id="{8A9CE100-8839-3A28-0032-96A8C2DB534B}"/>
              </a:ext>
            </a:extLst>
          </p:cNvPr>
          <p:cNvSpPr/>
          <p:nvPr/>
        </p:nvSpPr>
        <p:spPr>
          <a:xfrm>
            <a:off x="11577505" y="5321830"/>
            <a:ext cx="5353294" cy="1643299"/>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8EB4E3"/>
          </a:solidFill>
          <a:ln w="12700">
            <a:miter lim="400000"/>
          </a:ln>
        </p:spPr>
        <p:txBody>
          <a:bodyPr lIns="45719" rIns="45719"/>
          <a:lstStyle/>
          <a:p>
            <a:endParaRPr dirty="0"/>
          </a:p>
        </p:txBody>
      </p:sp>
      <p:sp>
        <p:nvSpPr>
          <p:cNvPr id="21" name="Rectangle 33">
            <a:extLst>
              <a:ext uri="{FF2B5EF4-FFF2-40B4-BE49-F238E27FC236}">
                <a16:creationId xmlns:a16="http://schemas.microsoft.com/office/drawing/2014/main" id="{1110B9B2-D140-49F0-B9C9-F20535BAF8E6}"/>
              </a:ext>
            </a:extLst>
          </p:cNvPr>
          <p:cNvSpPr txBox="1"/>
          <p:nvPr/>
        </p:nvSpPr>
        <p:spPr>
          <a:xfrm>
            <a:off x="12629957" y="5682038"/>
            <a:ext cx="2609689"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ANALYSIS</a:t>
            </a:r>
            <a:endParaRPr sz="2400" dirty="0"/>
          </a:p>
        </p:txBody>
      </p:sp>
      <p:sp>
        <p:nvSpPr>
          <p:cNvPr id="22" name="TextBox 21">
            <a:extLst>
              <a:ext uri="{FF2B5EF4-FFF2-40B4-BE49-F238E27FC236}">
                <a16:creationId xmlns:a16="http://schemas.microsoft.com/office/drawing/2014/main" id="{E805E817-10C5-1E7B-FA5E-35137C13EFB9}"/>
              </a:ext>
            </a:extLst>
          </p:cNvPr>
          <p:cNvSpPr txBox="1"/>
          <p:nvPr/>
        </p:nvSpPr>
        <p:spPr>
          <a:xfrm>
            <a:off x="12440461" y="3832759"/>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EXPLORATORY DATA ANALYSIS</a:t>
            </a:r>
          </a:p>
        </p:txBody>
      </p:sp>
      <p:grpSp>
        <p:nvGrpSpPr>
          <p:cNvPr id="23" name="Group 22">
            <a:extLst>
              <a:ext uri="{FF2B5EF4-FFF2-40B4-BE49-F238E27FC236}">
                <a16:creationId xmlns:a16="http://schemas.microsoft.com/office/drawing/2014/main" id="{29D85EAD-D3D2-FB2D-7383-E9BEC612A5D1}"/>
              </a:ext>
            </a:extLst>
          </p:cNvPr>
          <p:cNvGrpSpPr>
            <a:grpSpLocks noChangeAspect="1"/>
          </p:cNvGrpSpPr>
          <p:nvPr/>
        </p:nvGrpSpPr>
        <p:grpSpPr>
          <a:xfrm>
            <a:off x="15698922" y="3798521"/>
            <a:ext cx="1059860" cy="833247"/>
            <a:chOff x="11472083" y="6469460"/>
            <a:chExt cx="1380460" cy="1133261"/>
          </a:xfrm>
        </p:grpSpPr>
        <p:sp>
          <p:nvSpPr>
            <p:cNvPr id="24" name="Shape">
              <a:extLst>
                <a:ext uri="{FF2B5EF4-FFF2-40B4-BE49-F238E27FC236}">
                  <a16:creationId xmlns:a16="http://schemas.microsoft.com/office/drawing/2014/main" id="{A1B722C4-93C3-B861-8719-E172CC197B23}"/>
                </a:ext>
              </a:extLst>
            </p:cNvPr>
            <p:cNvSpPr/>
            <p:nvPr/>
          </p:nvSpPr>
          <p:spPr>
            <a:xfrm>
              <a:off x="11472083" y="655991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chemeClr val="bg1"/>
            </a:solidFill>
            <a:ln w="12700">
              <a:miter lim="400000"/>
            </a:ln>
          </p:spPr>
          <p:txBody>
            <a:bodyPr lIns="121919" tIns="121919" rIns="121919" bIns="121919"/>
            <a:lstStyle/>
            <a:p>
              <a:endParaRPr/>
            </a:p>
          </p:txBody>
        </p:sp>
        <p:sp>
          <p:nvSpPr>
            <p:cNvPr id="25" name="Shape">
              <a:extLst>
                <a:ext uri="{FF2B5EF4-FFF2-40B4-BE49-F238E27FC236}">
                  <a16:creationId xmlns:a16="http://schemas.microsoft.com/office/drawing/2014/main" id="{531034C1-7D5E-62DF-F036-7E79C56291AD}"/>
                </a:ext>
              </a:extLst>
            </p:cNvPr>
            <p:cNvSpPr>
              <a:spLocks noChangeAspect="1"/>
            </p:cNvSpPr>
            <p:nvPr/>
          </p:nvSpPr>
          <p:spPr>
            <a:xfrm>
              <a:off x="12153237" y="6469460"/>
              <a:ext cx="699306" cy="699306"/>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chemeClr val="bg1"/>
            </a:solidFill>
            <a:ln w="12700">
              <a:miter lim="400000"/>
            </a:ln>
          </p:spPr>
          <p:txBody>
            <a:bodyPr lIns="121919" tIns="121919" rIns="121919" bIns="121919"/>
            <a:lstStyle/>
            <a:p>
              <a:endParaRPr dirty="0"/>
            </a:p>
          </p:txBody>
        </p:sp>
      </p:grpSp>
      <p:sp>
        <p:nvSpPr>
          <p:cNvPr id="26" name="Shape">
            <a:extLst>
              <a:ext uri="{FF2B5EF4-FFF2-40B4-BE49-F238E27FC236}">
                <a16:creationId xmlns:a16="http://schemas.microsoft.com/office/drawing/2014/main" id="{4837BC7B-D226-3092-68F7-32BDB3012361}"/>
              </a:ext>
            </a:extLst>
          </p:cNvPr>
          <p:cNvSpPr>
            <a:spLocks noChangeAspect="1"/>
          </p:cNvSpPr>
          <p:nvPr/>
        </p:nvSpPr>
        <p:spPr>
          <a:xfrm>
            <a:off x="15631351" y="5394388"/>
            <a:ext cx="987480" cy="820081"/>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chemeClr val="bg1"/>
          </a:solidFill>
          <a:ln w="12700">
            <a:miter lim="400000"/>
          </a:ln>
        </p:spPr>
        <p:txBody>
          <a:bodyPr lIns="121919" tIns="121919" rIns="121919" bIns="121919"/>
          <a:lstStyle/>
          <a:p>
            <a:endParaRPr/>
          </a:p>
        </p:txBody>
      </p:sp>
      <p:sp>
        <p:nvSpPr>
          <p:cNvPr id="51" name="Freeform 9">
            <a:extLst>
              <a:ext uri="{FF2B5EF4-FFF2-40B4-BE49-F238E27FC236}">
                <a16:creationId xmlns:a16="http://schemas.microsoft.com/office/drawing/2014/main" id="{DB03BE79-6F1A-D1CB-E936-C0E49BFB66C6}"/>
              </a:ext>
            </a:extLst>
          </p:cNvPr>
          <p:cNvSpPr/>
          <p:nvPr/>
        </p:nvSpPr>
        <p:spPr>
          <a:xfrm>
            <a:off x="11582400" y="2053674"/>
            <a:ext cx="5335911"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1403F"/>
          </a:solidFill>
          <a:ln w="12700">
            <a:miter lim="400000"/>
          </a:ln>
        </p:spPr>
        <p:txBody>
          <a:bodyPr lIns="45719" rIns="45719"/>
          <a:lstStyle/>
          <a:p>
            <a:endParaRPr lang="en-DK" dirty="0"/>
          </a:p>
        </p:txBody>
      </p:sp>
      <p:sp>
        <p:nvSpPr>
          <p:cNvPr id="52" name="Rectangle 33">
            <a:extLst>
              <a:ext uri="{FF2B5EF4-FFF2-40B4-BE49-F238E27FC236}">
                <a16:creationId xmlns:a16="http://schemas.microsoft.com/office/drawing/2014/main" id="{45BD2B44-6BDB-E416-56E9-B523C1716FA1}"/>
              </a:ext>
            </a:extLst>
          </p:cNvPr>
          <p:cNvSpPr txBox="1"/>
          <p:nvPr/>
        </p:nvSpPr>
        <p:spPr>
          <a:xfrm>
            <a:off x="12289595" y="2433314"/>
            <a:ext cx="3093796"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COLLECTION</a:t>
            </a:r>
            <a:endParaRPr sz="2400" dirty="0"/>
          </a:p>
        </p:txBody>
      </p:sp>
      <p:sp>
        <p:nvSpPr>
          <p:cNvPr id="53" name="Rounded Rectangle 52">
            <a:extLst>
              <a:ext uri="{FF2B5EF4-FFF2-40B4-BE49-F238E27FC236}">
                <a16:creationId xmlns:a16="http://schemas.microsoft.com/office/drawing/2014/main" id="{D90B0960-5A4E-BD62-C470-4A0563E96EA5}"/>
              </a:ext>
            </a:extLst>
          </p:cNvPr>
          <p:cNvSpPr/>
          <p:nvPr/>
        </p:nvSpPr>
        <p:spPr>
          <a:xfrm>
            <a:off x="11582400" y="6968877"/>
            <a:ext cx="5348399" cy="1073127"/>
          </a:xfrm>
          <a:prstGeom prst="roundRect">
            <a:avLst>
              <a:gd name="adj" fmla="val 6984"/>
            </a:avLst>
          </a:prstGeom>
          <a:solidFill>
            <a:srgbClr val="065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4" name="Rectangle 33">
            <a:extLst>
              <a:ext uri="{FF2B5EF4-FFF2-40B4-BE49-F238E27FC236}">
                <a16:creationId xmlns:a16="http://schemas.microsoft.com/office/drawing/2014/main" id="{15310E5C-84C7-CAB2-E414-2411727600D6}"/>
              </a:ext>
            </a:extLst>
          </p:cNvPr>
          <p:cNvSpPr txBox="1"/>
          <p:nvPr/>
        </p:nvSpPr>
        <p:spPr>
          <a:xfrm>
            <a:off x="12054000" y="7348254"/>
            <a:ext cx="3422412"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MODEL EVALUATION</a:t>
            </a:r>
            <a:endParaRPr sz="2400" dirty="0"/>
          </a:p>
        </p:txBody>
      </p:sp>
      <p:sp>
        <p:nvSpPr>
          <p:cNvPr id="55" name="Shape">
            <a:extLst>
              <a:ext uri="{FF2B5EF4-FFF2-40B4-BE49-F238E27FC236}">
                <a16:creationId xmlns:a16="http://schemas.microsoft.com/office/drawing/2014/main" id="{B9F21F2B-0C51-1B3C-9634-B412DAC40573}"/>
              </a:ext>
            </a:extLst>
          </p:cNvPr>
          <p:cNvSpPr>
            <a:spLocks noChangeAspect="1"/>
          </p:cNvSpPr>
          <p:nvPr/>
        </p:nvSpPr>
        <p:spPr>
          <a:xfrm>
            <a:off x="15721925" y="2194247"/>
            <a:ext cx="827365" cy="739453"/>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chemeClr val="bg1"/>
          </a:solidFill>
          <a:ln w="12700">
            <a:miter lim="400000"/>
          </a:ln>
        </p:spPr>
        <p:txBody>
          <a:bodyPr lIns="121919" tIns="121919" rIns="121919" bIns="121919"/>
          <a:lstStyle/>
          <a:p>
            <a:endParaRPr/>
          </a:p>
        </p:txBody>
      </p:sp>
      <p:sp>
        <p:nvSpPr>
          <p:cNvPr id="56" name="Shape">
            <a:extLst>
              <a:ext uri="{FF2B5EF4-FFF2-40B4-BE49-F238E27FC236}">
                <a16:creationId xmlns:a16="http://schemas.microsoft.com/office/drawing/2014/main" id="{CF84593D-0C1E-E152-6E57-EB50DE7417A2}"/>
              </a:ext>
            </a:extLst>
          </p:cNvPr>
          <p:cNvSpPr/>
          <p:nvPr/>
        </p:nvSpPr>
        <p:spPr>
          <a:xfrm>
            <a:off x="15711600" y="7135364"/>
            <a:ext cx="838200" cy="751336"/>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bg1"/>
          </a:solidFill>
          <a:ln w="12700">
            <a:miter lim="400000"/>
          </a:ln>
        </p:spPr>
        <p:txBody>
          <a:bodyPr lIns="121919" tIns="121919" rIns="121919" bIns="121919"/>
          <a:lstStyle/>
          <a:p>
            <a:endParaRPr/>
          </a:p>
        </p:txBody>
      </p:sp>
      <p:pic>
        <p:nvPicPr>
          <p:cNvPr id="3" name="Picture 2" descr="A blue and black logo&#10;&#10;Description automatically generated">
            <a:extLst>
              <a:ext uri="{FF2B5EF4-FFF2-40B4-BE49-F238E27FC236}">
                <a16:creationId xmlns:a16="http://schemas.microsoft.com/office/drawing/2014/main" id="{AFBA73F2-624D-4A8E-2137-C1993F60A1CA}"/>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662549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1C7E94C-C506-38D3-5B64-BFF183345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0"/>
            <a:ext cx="10287000" cy="10287000"/>
          </a:xfrm>
          <a:prstGeom prst="rect">
            <a:avLst/>
          </a:prstGeom>
        </p:spPr>
      </p:pic>
      <p:sp>
        <p:nvSpPr>
          <p:cNvPr id="8" name="TextBox 7">
            <a:extLst>
              <a:ext uri="{FF2B5EF4-FFF2-40B4-BE49-F238E27FC236}">
                <a16:creationId xmlns:a16="http://schemas.microsoft.com/office/drawing/2014/main" id="{FBF8922B-96A7-EE56-23D9-03276A76C0E0}"/>
              </a:ext>
            </a:extLst>
          </p:cNvPr>
          <p:cNvSpPr txBox="1"/>
          <p:nvPr/>
        </p:nvSpPr>
        <p:spPr>
          <a:xfrm>
            <a:off x="8991600" y="4174004"/>
            <a:ext cx="8632203" cy="2784288"/>
          </a:xfrm>
          <a:prstGeom prst="rect">
            <a:avLst/>
          </a:prstGeom>
          <a:noFill/>
        </p:spPr>
        <p:txBody>
          <a:bodyPr wrap="square" rtlCol="0">
            <a:spAutoFit/>
          </a:bodyPr>
          <a:lstStyle/>
          <a:p>
            <a:pPr>
              <a:lnSpc>
                <a:spcPct val="150000"/>
              </a:lnSpc>
            </a:pPr>
            <a:r>
              <a:rPr lang="en-US" sz="3000" dirty="0">
                <a:latin typeface="Montserrat" pitchFamily="2" charset="77"/>
              </a:rPr>
              <a:t>During the course we will use </a:t>
            </a:r>
            <a:r>
              <a:rPr lang="en-US" sz="3000" b="1" dirty="0" err="1">
                <a:latin typeface="Montserrat" pitchFamily="2" charset="77"/>
              </a:rPr>
              <a:t>Mentimeter</a:t>
            </a:r>
            <a:r>
              <a:rPr lang="en-US" sz="3000" dirty="0">
                <a:latin typeface="Montserrat" pitchFamily="2" charset="77"/>
              </a:rPr>
              <a:t> for feedback and discussion.</a:t>
            </a:r>
          </a:p>
          <a:p>
            <a:pPr>
              <a:lnSpc>
                <a:spcPct val="150000"/>
              </a:lnSpc>
            </a:pPr>
            <a:endParaRPr lang="en-US" sz="3000" dirty="0">
              <a:latin typeface="Montserrat" pitchFamily="2" charset="77"/>
            </a:endParaRPr>
          </a:p>
          <a:p>
            <a:pPr>
              <a:lnSpc>
                <a:spcPct val="150000"/>
              </a:lnSpc>
            </a:pPr>
            <a:r>
              <a:rPr lang="en-US" sz="3000" b="1" dirty="0">
                <a:latin typeface="Montserrat" pitchFamily="2" charset="77"/>
              </a:rPr>
              <a:t>Let’s try it out!</a:t>
            </a:r>
          </a:p>
        </p:txBody>
      </p:sp>
      <p:pic>
        <p:nvPicPr>
          <p:cNvPr id="2" name="Picture 1" descr="A blue and black logo&#10;&#10;Description automatically generated">
            <a:extLst>
              <a:ext uri="{FF2B5EF4-FFF2-40B4-BE49-F238E27FC236}">
                <a16:creationId xmlns:a16="http://schemas.microsoft.com/office/drawing/2014/main" id="{0EFFC1F8-04F3-9978-3E6C-B9235AB28DE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99504419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ENTIMETER_SERIES_ID_KEY" val="algvswafs34okforxkphh35zp3esj82n"/>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12dc4f0-a365-46b3-9e07-9aae8de5ba6f" xsi:nil="true"/>
    <lcf76f155ced4ddcb4097134ff3c332f xmlns="b30be232-03ea-456c-8192-b7ea3ce3ddcd">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38C0C0DDBC9B742BC44458BFD432381" ma:contentTypeVersion="16" ma:contentTypeDescription="Create a new document." ma:contentTypeScope="" ma:versionID="9e3a3b9664c02b87506af07230493c03">
  <xsd:schema xmlns:xsd="http://www.w3.org/2001/XMLSchema" xmlns:xs="http://www.w3.org/2001/XMLSchema" xmlns:p="http://schemas.microsoft.com/office/2006/metadata/properties" xmlns:ns2="b30be232-03ea-456c-8192-b7ea3ce3ddcd" xmlns:ns3="c12dc4f0-a365-46b3-9e07-9aae8de5ba6f" targetNamespace="http://schemas.microsoft.com/office/2006/metadata/properties" ma:root="true" ma:fieldsID="97668ca7a1f544c2cd9291a5bcfce177" ns2:_="" ns3:_="">
    <xsd:import namespace="b30be232-03ea-456c-8192-b7ea3ce3ddcd"/>
    <xsd:import namespace="c12dc4f0-a365-46b3-9e07-9aae8de5ba6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be232-03ea-456c-8192-b7ea3ce3dd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dd5578fd-35c2-4d8f-a1bf-4043a6e4e7a5"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12dc4f0-a365-46b3-9e07-9aae8de5ba6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57dd815e-8d58-4377-b4d0-c0ea7a0d6e39}" ma:internalName="TaxCatchAll" ma:showField="CatchAllData" ma:web="c12dc4f0-a365-46b3-9e07-9aae8de5ba6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ADE2A51-02EA-4AA8-8B29-AE3416880B26}">
  <ds:schemaRefs>
    <ds:schemaRef ds:uri="b30be232-03ea-456c-8192-b7ea3ce3ddcd"/>
    <ds:schemaRef ds:uri="http://www.w3.org/XML/1998/namespace"/>
    <ds:schemaRef ds:uri="http://schemas.microsoft.com/office/infopath/2007/PartnerControls"/>
    <ds:schemaRef ds:uri="http://purl.org/dc/elements/1.1/"/>
    <ds:schemaRef ds:uri="http://purl.org/dc/dcmitype/"/>
    <ds:schemaRef ds:uri="http://schemas.microsoft.com/office/2006/metadata/properties"/>
    <ds:schemaRef ds:uri="http://schemas.openxmlformats.org/package/2006/metadata/core-properties"/>
    <ds:schemaRef ds:uri="http://schemas.microsoft.com/office/2006/documentManagement/types"/>
    <ds:schemaRef ds:uri="c12dc4f0-a365-46b3-9e07-9aae8de5ba6f"/>
    <ds:schemaRef ds:uri="http://purl.org/dc/terms/"/>
  </ds:schemaRefs>
</ds:datastoreItem>
</file>

<file path=customXml/itemProps2.xml><?xml version="1.0" encoding="utf-8"?>
<ds:datastoreItem xmlns:ds="http://schemas.openxmlformats.org/officeDocument/2006/customXml" ds:itemID="{B307509C-F6F5-45A5-8F96-BB1A9C2DDF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be232-03ea-456c-8192-b7ea3ce3ddcd"/>
    <ds:schemaRef ds:uri="c12dc4f0-a365-46b3-9e07-9aae8de5ba6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2192324-B2BD-44ED-9189-FD50B4E08E52}">
  <ds:schemaRefs>
    <ds:schemaRef ds:uri="http://schemas.microsoft.com/sharepoint/v3/contenttype/forms"/>
  </ds:schemaRefs>
</ds:datastoreItem>
</file>

<file path=docMetadata/LabelInfo.xml><?xml version="1.0" encoding="utf-8"?>
<clbl:labelList xmlns:clbl="http://schemas.microsoft.com/office/2020/mipLabelMetadata">
  <clbl:label id="{6a2630e2-1ac5-455e-8217-0156b1936a76}" enabled="1" method="Standard" siteId="{a3927f91-cda1-4696-af89-8c9f1ceffa91}" contentBits="0" removed="0"/>
</clbl:labelList>
</file>

<file path=docProps/app.xml><?xml version="1.0" encoding="utf-8"?>
<Properties xmlns="http://schemas.openxmlformats.org/officeDocument/2006/extended-properties" xmlns:vt="http://schemas.openxmlformats.org/officeDocument/2006/docPropsVTypes">
  <TotalTime>41593</TotalTime>
  <Words>1419</Words>
  <Application>Microsoft Office PowerPoint</Application>
  <PresentationFormat>Custom</PresentationFormat>
  <Paragraphs>267</Paragraphs>
  <Slides>25</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Glacial Indifference</vt:lpstr>
      <vt:lpstr>Montserrat</vt:lpstr>
      <vt:lpstr>Helvetica Neue Medium</vt:lpstr>
      <vt:lpstr>Montserrat Bold</vt:lpstr>
      <vt:lpstr>Now</vt:lpstr>
      <vt:lpstr>Arial</vt:lpstr>
      <vt:lpstr>Calibri</vt:lpstr>
      <vt:lpstr>Office Theme</vt:lpstr>
      <vt:lpstr>PowerPoint Presentation</vt:lpstr>
      <vt:lpstr>PowerPoint Presentation</vt:lpstr>
      <vt:lpstr>Center for Health Data Science (HeaDS)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the Bridge</dc:title>
  <cp:lastModifiedBy>Henrike Zschach</cp:lastModifiedBy>
  <cp:revision>168</cp:revision>
  <dcterms:created xsi:type="dcterms:W3CDTF">2006-08-16T00:00:00Z</dcterms:created>
  <dcterms:modified xsi:type="dcterms:W3CDTF">2023-11-06T09:59:06Z</dcterms:modified>
  <dc:identifier>DAFnxRXdF5o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a2630e2-1ac5-455e-8217-0156b1936a76_Enabled">
    <vt:lpwstr>true</vt:lpwstr>
  </property>
  <property fmtid="{D5CDD505-2E9C-101B-9397-08002B2CF9AE}" pid="3" name="MSIP_Label_6a2630e2-1ac5-455e-8217-0156b1936a76_SetDate">
    <vt:lpwstr>2023-08-04T10:48:59Z</vt:lpwstr>
  </property>
  <property fmtid="{D5CDD505-2E9C-101B-9397-08002B2CF9AE}" pid="4" name="MSIP_Label_6a2630e2-1ac5-455e-8217-0156b1936a76_Method">
    <vt:lpwstr>Standard</vt:lpwstr>
  </property>
  <property fmtid="{D5CDD505-2E9C-101B-9397-08002B2CF9AE}" pid="5" name="MSIP_Label_6a2630e2-1ac5-455e-8217-0156b1936a76_Name">
    <vt:lpwstr>Notclass</vt:lpwstr>
  </property>
  <property fmtid="{D5CDD505-2E9C-101B-9397-08002B2CF9AE}" pid="6" name="MSIP_Label_6a2630e2-1ac5-455e-8217-0156b1936a76_SiteId">
    <vt:lpwstr>a3927f91-cda1-4696-af89-8c9f1ceffa91</vt:lpwstr>
  </property>
  <property fmtid="{D5CDD505-2E9C-101B-9397-08002B2CF9AE}" pid="7" name="MSIP_Label_6a2630e2-1ac5-455e-8217-0156b1936a76_ActionId">
    <vt:lpwstr>8655c045-b6f9-46c7-a004-530799f647df</vt:lpwstr>
  </property>
  <property fmtid="{D5CDD505-2E9C-101B-9397-08002B2CF9AE}" pid="8" name="MSIP_Label_6a2630e2-1ac5-455e-8217-0156b1936a76_ContentBits">
    <vt:lpwstr>0</vt:lpwstr>
  </property>
  <property fmtid="{D5CDD505-2E9C-101B-9397-08002B2CF9AE}" pid="9" name="ContentTypeId">
    <vt:lpwstr>0x010100338C0C0DDBC9B742BC44458BFD432381</vt:lpwstr>
  </property>
  <property fmtid="{D5CDD505-2E9C-101B-9397-08002B2CF9AE}" pid="10" name="MediaServiceImageTags">
    <vt:lpwstr/>
  </property>
</Properties>
</file>

<file path=docProps/thumbnail.jpeg>
</file>